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61" r:id="rId3"/>
    <p:sldId id="275" r:id="rId4"/>
    <p:sldId id="289" r:id="rId5"/>
    <p:sldId id="262" r:id="rId6"/>
    <p:sldId id="290" r:id="rId7"/>
    <p:sldId id="263" r:id="rId8"/>
    <p:sldId id="284" r:id="rId9"/>
    <p:sldId id="297" r:id="rId10"/>
    <p:sldId id="292" r:id="rId11"/>
    <p:sldId id="295" r:id="rId12"/>
    <p:sldId id="301" r:id="rId13"/>
    <p:sldId id="294" r:id="rId14"/>
    <p:sldId id="291" r:id="rId15"/>
    <p:sldId id="296" r:id="rId16"/>
    <p:sldId id="302" r:id="rId17"/>
    <p:sldId id="314" r:id="rId18"/>
    <p:sldId id="315" r:id="rId19"/>
    <p:sldId id="317" r:id="rId20"/>
    <p:sldId id="318" r:id="rId21"/>
    <p:sldId id="319" r:id="rId22"/>
    <p:sldId id="298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20" r:id="rId34"/>
    <p:sldId id="283" r:id="rId35"/>
    <p:sldId id="312" r:id="rId36"/>
    <p:sldId id="32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C17EB4-9797-447F-844E-F12FA0BA8457}">
          <p14:sldIdLst>
            <p14:sldId id="260"/>
            <p14:sldId id="261"/>
          </p14:sldIdLst>
        </p14:section>
        <p14:section name="프로젝트 소개" id="{54ED03A0-3EDB-4BCB-937A-5207DE936DCE}">
          <p14:sldIdLst>
            <p14:sldId id="275"/>
            <p14:sldId id="289"/>
            <p14:sldId id="262"/>
            <p14:sldId id="290"/>
            <p14:sldId id="263"/>
          </p14:sldIdLst>
        </p14:section>
        <p14:section name="프로젝트 설계" id="{758AF763-DFFE-4CA2-8220-E2C039B0ABD8}">
          <p14:sldIdLst>
            <p14:sldId id="284"/>
            <p14:sldId id="297"/>
            <p14:sldId id="292"/>
            <p14:sldId id="295"/>
            <p14:sldId id="301"/>
            <p14:sldId id="294"/>
            <p14:sldId id="291"/>
            <p14:sldId id="296"/>
          </p14:sldIdLst>
        </p14:section>
        <p14:section name="기능구현" id="{D5520BDB-EA21-4C87-AF54-F87CA4CA8B2F}">
          <p14:sldIdLst>
            <p14:sldId id="302"/>
            <p14:sldId id="314"/>
            <p14:sldId id="315"/>
            <p14:sldId id="317"/>
            <p14:sldId id="318"/>
            <p14:sldId id="319"/>
            <p14:sldId id="298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20"/>
            <p14:sldId id="283"/>
            <p14:sldId id="312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75" userDrawn="1">
          <p15:clr>
            <a:srgbClr val="A4A3A4"/>
          </p15:clr>
        </p15:guide>
        <p15:guide id="3" orient="horz" pos="4224" userDrawn="1">
          <p15:clr>
            <a:srgbClr val="A4A3A4"/>
          </p15:clr>
        </p15:guide>
        <p15:guide id="4" pos="4248" userDrawn="1">
          <p15:clr>
            <a:srgbClr val="A4A3A4"/>
          </p15:clr>
        </p15:guide>
        <p15:guide id="5" pos="7605" userDrawn="1">
          <p15:clr>
            <a:srgbClr val="A4A3A4"/>
          </p15:clr>
        </p15:guide>
        <p15:guide id="6" pos="4339" userDrawn="1">
          <p15:clr>
            <a:srgbClr val="A4A3A4"/>
          </p15:clr>
        </p15:guide>
        <p15:guide id="7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6F7"/>
    <a:srgbClr val="707478"/>
    <a:srgbClr val="D9916D"/>
    <a:srgbClr val="334557"/>
    <a:srgbClr val="CEAE88"/>
    <a:srgbClr val="1E3252"/>
    <a:srgbClr val="FFFFFF"/>
    <a:srgbClr val="EFE5F7"/>
    <a:srgbClr val="E5B299"/>
    <a:srgbClr val="5881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294" autoAdjust="0"/>
  </p:normalViewPr>
  <p:slideViewPr>
    <p:cSldViewPr snapToGrid="0" showGuides="1">
      <p:cViewPr>
        <p:scale>
          <a:sx n="75" d="100"/>
          <a:sy n="75" d="100"/>
        </p:scale>
        <p:origin x="2034" y="222"/>
      </p:cViewPr>
      <p:guideLst>
        <p:guide orient="horz" pos="709"/>
        <p:guide pos="75"/>
        <p:guide orient="horz" pos="4224"/>
        <p:guide pos="4248"/>
        <p:guide pos="7605"/>
        <p:guide pos="4339"/>
        <p:guide orient="horz" pos="935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D2355-B29C-4213-AD16-8FD7C10961A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69779-8C14-49F7-808B-197678891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1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53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3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69779-8C14-49F7-808B-1976788911E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37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3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3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2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6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3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9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4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9779-8C14-49F7-808B-1976788911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0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2.kosta.or.kr/lectures/courseInfo/64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2260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44679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91192" y="6011569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[4</a:t>
            </a:r>
            <a:r>
              <a:rPr lang="ko-KR" altLang="en-US" sz="1600" dirty="0">
                <a:solidFill>
                  <a:schemeClr val="bg1"/>
                </a:solidFill>
              </a:rPr>
              <a:t>조 발표 자료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211E6-FBEB-471D-B76B-5A46E6683B3D}"/>
              </a:ext>
            </a:extLst>
          </p:cNvPr>
          <p:cNvSpPr txBox="1"/>
          <p:nvPr/>
        </p:nvSpPr>
        <p:spPr>
          <a:xfrm>
            <a:off x="4152198" y="4576799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크</a:t>
            </a:r>
            <a:r>
              <a:rPr lang="ko-KR" altLang="en-US" dirty="0" err="1">
                <a:solidFill>
                  <a:schemeClr val="bg1"/>
                </a:solidFill>
              </a:rPr>
              <a:t>리에이터를</a:t>
            </a:r>
            <a:r>
              <a:rPr lang="ko-KR" altLang="en-US" dirty="0">
                <a:solidFill>
                  <a:schemeClr val="bg1"/>
                </a:solidFill>
              </a:rPr>
              <a:t> 위한 </a:t>
            </a:r>
            <a:r>
              <a:rPr lang="ko-KR" altLang="en-US" sz="2400" b="1" dirty="0" err="1">
                <a:solidFill>
                  <a:schemeClr val="bg1"/>
                </a:solidFill>
              </a:rPr>
              <a:t>크</a:t>
            </a:r>
            <a:r>
              <a:rPr lang="ko-KR" altLang="en-US" dirty="0" err="1">
                <a:solidFill>
                  <a:schemeClr val="bg1"/>
                </a:solidFill>
              </a:rPr>
              <a:t>라우드</a:t>
            </a:r>
            <a:r>
              <a:rPr lang="ko-KR" altLang="en-US" sz="2400" b="1" dirty="0" err="1">
                <a:solidFill>
                  <a:schemeClr val="bg1"/>
                </a:solidFill>
              </a:rPr>
              <a:t>펀딩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9A70A66-3462-4BC8-9D7D-C934CE80C16A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5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F4F56-80C2-47A7-A707-28234D42BD7F}"/>
              </a:ext>
            </a:extLst>
          </p:cNvPr>
          <p:cNvSpPr txBox="1"/>
          <p:nvPr/>
        </p:nvSpPr>
        <p:spPr>
          <a:xfrm>
            <a:off x="2707255" y="1403495"/>
            <a:ext cx="786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u="sng" strike="noStrik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대용량 웹서비스를 위한 </a:t>
            </a:r>
            <a:r>
              <a:rPr lang="en-US" altLang="ko-KR" b="1" i="0" u="sng" strike="noStrik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MSA Full-Stack SW </a:t>
            </a:r>
            <a:r>
              <a:rPr lang="ko-KR" altLang="en-US" b="1" i="0" u="sng" strike="noStrik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개발자 양성과정</a:t>
            </a:r>
            <a:r>
              <a:rPr lang="ko-KR" altLang="en-US" b="1" i="0" u="sng" strike="noStrike" dirty="0">
                <a:solidFill>
                  <a:schemeClr val="bg1"/>
                </a:solidFill>
                <a:effectLst/>
                <a:latin typeface="+mj-lt"/>
              </a:rPr>
              <a:t> 프로젝트</a:t>
            </a:r>
            <a:endParaRPr lang="ko-KR" altLang="en-US" b="1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286D3A7-D9FE-49A7-8C60-E959ACF761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090" y="2444045"/>
            <a:ext cx="3525820" cy="1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138DE28-E380-4A01-BCD7-D23A03568498}"/>
              </a:ext>
            </a:extLst>
          </p:cNvPr>
          <p:cNvCxnSpPr>
            <a:cxnSpLocks/>
          </p:cNvCxnSpPr>
          <p:nvPr/>
        </p:nvCxnSpPr>
        <p:spPr>
          <a:xfrm>
            <a:off x="7447153" y="6212366"/>
            <a:ext cx="553847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FB22F19-FFD3-40EE-9755-B102A50263CE}"/>
              </a:ext>
            </a:extLst>
          </p:cNvPr>
          <p:cNvCxnSpPr>
            <a:cxnSpLocks/>
          </p:cNvCxnSpPr>
          <p:nvPr/>
        </p:nvCxnSpPr>
        <p:spPr>
          <a:xfrm>
            <a:off x="8656703" y="3619780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E5FB07B-7B67-4769-B822-C5EE873B0AF8}"/>
              </a:ext>
            </a:extLst>
          </p:cNvPr>
          <p:cNvCxnSpPr>
            <a:cxnSpLocks/>
          </p:cNvCxnSpPr>
          <p:nvPr/>
        </p:nvCxnSpPr>
        <p:spPr>
          <a:xfrm>
            <a:off x="6573208" y="4252353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C4F817-E46E-4B6B-AF88-3C5DF5D5290A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904330-07DC-4827-AA40-41493119E07E}"/>
              </a:ext>
            </a:extLst>
          </p:cNvPr>
          <p:cNvSpPr/>
          <p:nvPr/>
        </p:nvSpPr>
        <p:spPr>
          <a:xfrm>
            <a:off x="3546862" y="2493146"/>
            <a:ext cx="1885701" cy="432482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등록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2CC77-02C4-4E9E-9AC1-69A9C518E424}"/>
              </a:ext>
            </a:extLst>
          </p:cNvPr>
          <p:cNvSpPr/>
          <p:nvPr/>
        </p:nvSpPr>
        <p:spPr>
          <a:xfrm>
            <a:off x="1462350" y="2493146"/>
            <a:ext cx="1885701" cy="432482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둘러보기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FBE4C4-84D7-413C-8429-7D08B1AD4AA9}"/>
              </a:ext>
            </a:extLst>
          </p:cNvPr>
          <p:cNvSpPr/>
          <p:nvPr/>
        </p:nvSpPr>
        <p:spPr>
          <a:xfrm>
            <a:off x="5631374" y="2493146"/>
            <a:ext cx="1885701" cy="432482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AE7AC8-22A4-4786-861B-FE587B29413A}"/>
              </a:ext>
            </a:extLst>
          </p:cNvPr>
          <p:cNvSpPr/>
          <p:nvPr/>
        </p:nvSpPr>
        <p:spPr>
          <a:xfrm>
            <a:off x="7715885" y="2493146"/>
            <a:ext cx="1885701" cy="428624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로그인</a:t>
            </a:r>
            <a:r>
              <a:rPr lang="en-US" altLang="ko-KR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회원가입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B9B52D-F6DC-4FBD-9FFD-0EFE85042E1C}"/>
              </a:ext>
            </a:extLst>
          </p:cNvPr>
          <p:cNvSpPr/>
          <p:nvPr/>
        </p:nvSpPr>
        <p:spPr>
          <a:xfrm>
            <a:off x="3546859" y="3277605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약관동의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80C4DF-5F5E-47D7-9BF2-7B0398083C86}"/>
              </a:ext>
            </a:extLst>
          </p:cNvPr>
          <p:cNvSpPr/>
          <p:nvPr/>
        </p:nvSpPr>
        <p:spPr>
          <a:xfrm>
            <a:off x="1462350" y="3268264"/>
            <a:ext cx="1885701" cy="437965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상세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3E8AD09-A0E9-4BBD-AB94-141E9ACC84A0}"/>
              </a:ext>
            </a:extLst>
          </p:cNvPr>
          <p:cNvCxnSpPr>
            <a:cxnSpLocks/>
          </p:cNvCxnSpPr>
          <p:nvPr/>
        </p:nvCxnSpPr>
        <p:spPr>
          <a:xfrm rot="5400000">
            <a:off x="3619055" y="580230"/>
            <a:ext cx="699061" cy="3126768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6B31FF5-8E0F-4A3D-8C26-4B74D5B5E9F5}"/>
              </a:ext>
            </a:extLst>
          </p:cNvPr>
          <p:cNvCxnSpPr>
            <a:cxnSpLocks/>
          </p:cNvCxnSpPr>
          <p:nvPr/>
        </p:nvCxnSpPr>
        <p:spPr>
          <a:xfrm rot="5400000">
            <a:off x="4661311" y="1622486"/>
            <a:ext cx="699061" cy="104225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CD7752-869E-4385-A5DA-067437A00C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03567" y="1622486"/>
            <a:ext cx="699061" cy="104225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1CB7039-9818-4EDF-B4DF-0E3D830D4C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5822" y="580231"/>
            <a:ext cx="699061" cy="3126767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D11B401-7849-47E8-A59B-6A5677625293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2405201" y="2912429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386CBF9-99DC-4CA9-95F2-1C6DEC97543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489710" y="2921770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09733B-63DB-4A03-90C1-FF6E7517170E}"/>
              </a:ext>
            </a:extLst>
          </p:cNvPr>
          <p:cNvCxnSpPr>
            <a:cxnSpLocks/>
          </p:cNvCxnSpPr>
          <p:nvPr/>
        </p:nvCxnSpPr>
        <p:spPr>
          <a:xfrm>
            <a:off x="6573209" y="2921770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14B1684E-B79A-43FB-936C-C74EEF846A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912" y="1126742"/>
            <a:ext cx="1149088" cy="667342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E99D8F9-3A72-47F0-90AD-52272AB5D385}"/>
              </a:ext>
            </a:extLst>
          </p:cNvPr>
          <p:cNvCxnSpPr>
            <a:cxnSpLocks/>
          </p:cNvCxnSpPr>
          <p:nvPr/>
        </p:nvCxnSpPr>
        <p:spPr>
          <a:xfrm>
            <a:off x="4489710" y="3706229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ACF6D6A-F159-4CB3-9AA0-0E2C40EE81BE}"/>
              </a:ext>
            </a:extLst>
          </p:cNvPr>
          <p:cNvCxnSpPr>
            <a:cxnSpLocks/>
          </p:cNvCxnSpPr>
          <p:nvPr/>
        </p:nvCxnSpPr>
        <p:spPr>
          <a:xfrm>
            <a:off x="6573208" y="3597073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8D89FEF-9896-4018-BB9E-7D51574C84C3}"/>
              </a:ext>
            </a:extLst>
          </p:cNvPr>
          <p:cNvCxnSpPr>
            <a:cxnSpLocks/>
          </p:cNvCxnSpPr>
          <p:nvPr/>
        </p:nvCxnSpPr>
        <p:spPr>
          <a:xfrm>
            <a:off x="6573208" y="4955536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7338E7-C7FC-48ED-A3C0-65398C5E3D21}"/>
              </a:ext>
            </a:extLst>
          </p:cNvPr>
          <p:cNvCxnSpPr>
            <a:cxnSpLocks/>
          </p:cNvCxnSpPr>
          <p:nvPr/>
        </p:nvCxnSpPr>
        <p:spPr>
          <a:xfrm>
            <a:off x="6573208" y="5617903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1D7A684-19CE-4AFE-9F53-31F6E0313F97}"/>
              </a:ext>
            </a:extLst>
          </p:cNvPr>
          <p:cNvSpPr/>
          <p:nvPr/>
        </p:nvSpPr>
        <p:spPr>
          <a:xfrm>
            <a:off x="5630358" y="3277605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회원정보 수정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5218752-914A-4B70-AC65-B4C40486B6C8}"/>
              </a:ext>
            </a:extLst>
          </p:cNvPr>
          <p:cNvSpPr/>
          <p:nvPr/>
        </p:nvSpPr>
        <p:spPr>
          <a:xfrm>
            <a:off x="5630358" y="4614309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북마크한 프로젝트 조회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D809834-2307-4779-8218-F8FD23D45F59}"/>
              </a:ext>
            </a:extLst>
          </p:cNvPr>
          <p:cNvSpPr/>
          <p:nvPr/>
        </p:nvSpPr>
        <p:spPr>
          <a:xfrm>
            <a:off x="5630358" y="3945957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펀딩한</a:t>
            </a:r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프로젝트 조회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F29D953-54FE-4606-9860-CF37246D4933}"/>
              </a:ext>
            </a:extLst>
          </p:cNvPr>
          <p:cNvSpPr/>
          <p:nvPr/>
        </p:nvSpPr>
        <p:spPr>
          <a:xfrm>
            <a:off x="5630358" y="5282661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크리에이터 정보 수정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52E4E5E-B984-4BA0-B49D-EAF6F7B66061}"/>
              </a:ext>
            </a:extLst>
          </p:cNvPr>
          <p:cNvSpPr/>
          <p:nvPr/>
        </p:nvSpPr>
        <p:spPr>
          <a:xfrm>
            <a:off x="5630358" y="5951012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마이 프로젝트 조회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E457CC-CB40-48AF-81D9-49896256B455}"/>
              </a:ext>
            </a:extLst>
          </p:cNvPr>
          <p:cNvSpPr/>
          <p:nvPr/>
        </p:nvSpPr>
        <p:spPr>
          <a:xfrm>
            <a:off x="3546859" y="3920541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기본 정보 입력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DDE2C5F-B88A-4DF0-8F5B-EEACC96D93E9}"/>
              </a:ext>
            </a:extLst>
          </p:cNvPr>
          <p:cNvCxnSpPr>
            <a:cxnSpLocks/>
          </p:cNvCxnSpPr>
          <p:nvPr/>
        </p:nvCxnSpPr>
        <p:spPr>
          <a:xfrm>
            <a:off x="4489710" y="4349165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903C1A0-81C6-4094-9404-EEF5F7EDEBC3}"/>
              </a:ext>
            </a:extLst>
          </p:cNvPr>
          <p:cNvSpPr/>
          <p:nvPr/>
        </p:nvSpPr>
        <p:spPr>
          <a:xfrm>
            <a:off x="3546859" y="4636266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크리에이터 정보 입력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28F2A27-E11F-44F7-BFED-06E95F0001F1}"/>
              </a:ext>
            </a:extLst>
          </p:cNvPr>
          <p:cNvCxnSpPr>
            <a:cxnSpLocks/>
          </p:cNvCxnSpPr>
          <p:nvPr/>
        </p:nvCxnSpPr>
        <p:spPr>
          <a:xfrm>
            <a:off x="4489710" y="5064890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DBBE9A9-3B1C-434E-81D2-C6B0B9DADE77}"/>
              </a:ext>
            </a:extLst>
          </p:cNvPr>
          <p:cNvSpPr/>
          <p:nvPr/>
        </p:nvSpPr>
        <p:spPr>
          <a:xfrm>
            <a:off x="3546859" y="5351991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펀딩</a:t>
            </a:r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계획 수립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2B8B6B8-2BC8-4A7D-9BA8-6CC29B014842}"/>
              </a:ext>
            </a:extLst>
          </p:cNvPr>
          <p:cNvCxnSpPr>
            <a:cxnSpLocks/>
          </p:cNvCxnSpPr>
          <p:nvPr/>
        </p:nvCxnSpPr>
        <p:spPr>
          <a:xfrm>
            <a:off x="8656705" y="2921770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66034B0-732B-454C-A2A9-A0C924A92E9E}"/>
              </a:ext>
            </a:extLst>
          </p:cNvPr>
          <p:cNvSpPr/>
          <p:nvPr/>
        </p:nvSpPr>
        <p:spPr>
          <a:xfrm>
            <a:off x="7713854" y="3277605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로그인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25BE18-F882-4427-9948-52308880F5CF}"/>
              </a:ext>
            </a:extLst>
          </p:cNvPr>
          <p:cNvSpPr/>
          <p:nvPr/>
        </p:nvSpPr>
        <p:spPr>
          <a:xfrm>
            <a:off x="7713853" y="3939221"/>
            <a:ext cx="1885701" cy="4286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회원가입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B1D007-A897-4A18-A108-ACD8BA38F27F}"/>
              </a:ext>
            </a:extLst>
          </p:cNvPr>
          <p:cNvSpPr/>
          <p:nvPr/>
        </p:nvSpPr>
        <p:spPr>
          <a:xfrm>
            <a:off x="1462350" y="4043382"/>
            <a:ext cx="1885701" cy="437965"/>
          </a:xfrm>
          <a:prstGeom prst="rect">
            <a:avLst/>
          </a:prstGeom>
          <a:solidFill>
            <a:srgbClr val="385E8C"/>
          </a:solidFill>
          <a:ln w="25400">
            <a:solidFill>
              <a:srgbClr val="385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펀딩</a:t>
            </a:r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신청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E2CC23B-A4A5-43D1-A935-EF2D52C4098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2405201" y="3687547"/>
            <a:ext cx="0" cy="35583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46A2B5-955B-4EE0-8A56-5721B6F53076}"/>
              </a:ext>
            </a:extLst>
          </p:cNvPr>
          <p:cNvSpPr/>
          <p:nvPr/>
        </p:nvSpPr>
        <p:spPr>
          <a:xfrm>
            <a:off x="7864014" y="6011838"/>
            <a:ext cx="1189790" cy="3429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펀딩</a:t>
            </a:r>
            <a:r>
              <a:rPr lang="ko-KR" altLang="en-US" sz="12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회원 조회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1746DD-00F7-4A9E-9799-C78424EB0C7F}"/>
              </a:ext>
            </a:extLst>
          </p:cNvPr>
          <p:cNvSpPr txBox="1"/>
          <p:nvPr/>
        </p:nvSpPr>
        <p:spPr>
          <a:xfrm>
            <a:off x="339536" y="95715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화면 구성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2C3782-10F8-455C-8899-794623F24096}"/>
              </a:ext>
            </a:extLst>
          </p:cNvPr>
          <p:cNvSpPr/>
          <p:nvPr/>
        </p:nvSpPr>
        <p:spPr>
          <a:xfrm>
            <a:off x="132080" y="95395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1368039-EDD3-4384-8814-908BB19452DE}"/>
              </a:ext>
            </a:extLst>
          </p:cNvPr>
          <p:cNvSpPr txBox="1"/>
          <p:nvPr/>
        </p:nvSpPr>
        <p:spPr>
          <a:xfrm>
            <a:off x="335025" y="127316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 </a:t>
            </a:r>
            <a:r>
              <a:rPr lang="ko-KR" altLang="en-US" sz="3600" spc="-300" dirty="0">
                <a:solidFill>
                  <a:schemeClr val="bg1"/>
                </a:solidFill>
              </a:rPr>
              <a:t>화면구성 및 역할분담</a:t>
            </a:r>
          </a:p>
        </p:txBody>
      </p:sp>
    </p:spTree>
    <p:extLst>
      <p:ext uri="{BB962C8B-B14F-4D97-AF65-F5344CB8AC3E}">
        <p14:creationId xmlns:p14="http://schemas.microsoft.com/office/powerpoint/2010/main" val="16294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629462" y="2068310"/>
            <a:ext cx="3245982" cy="3747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629462" y="2068308"/>
            <a:ext cx="324598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518919" y="2180923"/>
            <a:ext cx="146706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PM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김태일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95715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역할 분담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95395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4EF0B6-660F-4C6D-A80C-6DFB15A691FB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8CAE94-A207-450F-9DD2-807C4D860A72}"/>
              </a:ext>
            </a:extLst>
          </p:cNvPr>
          <p:cNvSpPr/>
          <p:nvPr/>
        </p:nvSpPr>
        <p:spPr>
          <a:xfrm>
            <a:off x="4621604" y="2068310"/>
            <a:ext cx="3245982" cy="3738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9F4435-1217-4CA3-A105-87612AA03ACE}"/>
              </a:ext>
            </a:extLst>
          </p:cNvPr>
          <p:cNvSpPr/>
          <p:nvPr/>
        </p:nvSpPr>
        <p:spPr>
          <a:xfrm>
            <a:off x="4621604" y="2068308"/>
            <a:ext cx="324598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C46D2-1600-4A60-8A94-4607AE6D3099}"/>
              </a:ext>
            </a:extLst>
          </p:cNvPr>
          <p:cNvSpPr txBox="1"/>
          <p:nvPr/>
        </p:nvSpPr>
        <p:spPr>
          <a:xfrm>
            <a:off x="5563158" y="2180923"/>
            <a:ext cx="136287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PL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김태호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4F3C3D-96B1-404E-8FB9-3EFD84F49FA1}"/>
              </a:ext>
            </a:extLst>
          </p:cNvPr>
          <p:cNvSpPr txBox="1"/>
          <p:nvPr/>
        </p:nvSpPr>
        <p:spPr>
          <a:xfrm>
            <a:off x="4791329" y="2962721"/>
            <a:ext cx="2891861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형상관리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서버구축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(RDS, Azure VM, Jenkins)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개발환경 구축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등록 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C3E4EE-A126-43D9-BB6A-E0359E63E521}"/>
              </a:ext>
            </a:extLst>
          </p:cNvPr>
          <p:cNvSpPr/>
          <p:nvPr/>
        </p:nvSpPr>
        <p:spPr>
          <a:xfrm>
            <a:off x="8481361" y="2068310"/>
            <a:ext cx="3245982" cy="3728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70EDC8-D649-4622-B788-381DD72177B4}"/>
              </a:ext>
            </a:extLst>
          </p:cNvPr>
          <p:cNvSpPr/>
          <p:nvPr/>
        </p:nvSpPr>
        <p:spPr>
          <a:xfrm>
            <a:off x="8481361" y="2068308"/>
            <a:ext cx="324598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473DD5-7633-499E-AC09-C272E821E382}"/>
              </a:ext>
            </a:extLst>
          </p:cNvPr>
          <p:cNvSpPr txBox="1"/>
          <p:nvPr/>
        </p:nvSpPr>
        <p:spPr>
          <a:xfrm>
            <a:off x="9419709" y="2180923"/>
            <a:ext cx="136928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PE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김성열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5D580-73B5-4935-9478-E0C0A2F88A78}"/>
              </a:ext>
            </a:extLst>
          </p:cNvPr>
          <p:cNvSpPr txBox="1"/>
          <p:nvPr/>
        </p:nvSpPr>
        <p:spPr>
          <a:xfrm>
            <a:off x="8670677" y="2847710"/>
            <a:ext cx="2891861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서기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샘플데이터 생성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목록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상세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신청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북마크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마이페이지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북마크한 프로젝트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94FF7C-B4EF-4073-87AB-E2706DCF5D1D}"/>
              </a:ext>
            </a:extLst>
          </p:cNvPr>
          <p:cNvSpPr txBox="1"/>
          <p:nvPr/>
        </p:nvSpPr>
        <p:spPr>
          <a:xfrm>
            <a:off x="806522" y="2962721"/>
            <a:ext cx="3245982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총괄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일정관리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산출물 총괄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마이페이지 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회원정보 수정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크리에이터 프로필 등록 및 수정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펀딩한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프로젝트 조회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마이 프로젝트 조회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펀딩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참여자 조회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5F71E-C270-41B0-9A89-434F9EC6ADEC}"/>
              </a:ext>
            </a:extLst>
          </p:cNvPr>
          <p:cNvSpPr txBox="1"/>
          <p:nvPr/>
        </p:nvSpPr>
        <p:spPr>
          <a:xfrm>
            <a:off x="335025" y="127316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 </a:t>
            </a:r>
            <a:r>
              <a:rPr lang="ko-KR" altLang="en-US" sz="3600" spc="-300" dirty="0">
                <a:solidFill>
                  <a:schemeClr val="bg1"/>
                </a:solidFill>
              </a:rPr>
              <a:t>화면구성 및 역할분담</a:t>
            </a: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C6FE65-5C69-4A10-9542-4268E177C70D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278C6-D794-43C5-8D28-B686A6D8698E}"/>
              </a:ext>
            </a:extLst>
          </p:cNvPr>
          <p:cNvSpPr txBox="1"/>
          <p:nvPr/>
        </p:nvSpPr>
        <p:spPr>
          <a:xfrm>
            <a:off x="335025" y="127316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유스케이스</a:t>
            </a:r>
            <a:r>
              <a:rPr lang="ko-KR" altLang="en-US" sz="3600" spc="-300" dirty="0">
                <a:solidFill>
                  <a:schemeClr val="bg1"/>
                </a:solidFill>
              </a:rPr>
              <a:t>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3A81B-CF12-4DF4-88C2-B52B6FE0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72" y="1096816"/>
            <a:ext cx="9036656" cy="5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0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184646" y="9725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/>
              <a:t>정의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184646" y="1376280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/>
              <a:t>사용자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184646" y="189061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/>
              <a:t>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964309" y="991679"/>
            <a:ext cx="10566052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공예 </a:t>
            </a:r>
            <a:r>
              <a:rPr lang="ko-KR" altLang="en-US" sz="1200" dirty="0" err="1"/>
              <a:t>크리에이터를</a:t>
            </a:r>
            <a:r>
              <a:rPr lang="ko-KR" altLang="en-US" sz="1200" dirty="0"/>
              <a:t> 위한 </a:t>
            </a:r>
            <a:r>
              <a:rPr lang="ko-KR" altLang="en-US" sz="1200" dirty="0" err="1"/>
              <a:t>크라우드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펀딩을</a:t>
            </a:r>
            <a:r>
              <a:rPr lang="ko-KR" altLang="en-US" sz="1200" dirty="0"/>
              <a:t> 컨셉으로 </a:t>
            </a:r>
            <a:r>
              <a:rPr lang="ko-KR" altLang="en-US" sz="1200" dirty="0" err="1"/>
              <a:t>크리에이터가</a:t>
            </a:r>
            <a:r>
              <a:rPr lang="ko-KR" altLang="en-US" sz="1200" dirty="0"/>
              <a:t> 등록한 공예품을 </a:t>
            </a:r>
            <a:r>
              <a:rPr lang="ko-KR" altLang="en-US" sz="1200" dirty="0" err="1"/>
              <a:t>펀딩하여</a:t>
            </a:r>
            <a:r>
              <a:rPr lang="ko-KR" altLang="en-US" sz="1200" dirty="0"/>
              <a:t> 구입할 수 있는 시스템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964309" y="1365683"/>
            <a:ext cx="10566051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크크펀딩을</a:t>
            </a:r>
            <a:r>
              <a:rPr lang="ko-KR" altLang="en-US" sz="1200" dirty="0"/>
              <a:t> 사용하는 사용자는 </a:t>
            </a:r>
            <a:r>
              <a:rPr lang="ko-KR" altLang="en-US" sz="1200" b="1" dirty="0"/>
              <a:t>모든 회원</a:t>
            </a:r>
            <a:r>
              <a:rPr lang="ko-KR" altLang="en-US" sz="1200" dirty="0"/>
              <a:t>이다.</a:t>
            </a:r>
          </a:p>
          <a:p>
            <a:r>
              <a:rPr lang="ko-KR" altLang="en-US" sz="1200" b="1" dirty="0"/>
              <a:t>회원</a:t>
            </a:r>
            <a:r>
              <a:rPr lang="ko-KR" altLang="en-US" sz="1200" dirty="0"/>
              <a:t>은 프로젝트를 등록 시 혹은 마이페이지에서 크리에이터 프로필을 설정하고 </a:t>
            </a:r>
            <a:r>
              <a:rPr lang="ko-KR" altLang="en-US" sz="1200" b="1" dirty="0" err="1"/>
              <a:t>크리에이터</a:t>
            </a:r>
            <a:r>
              <a:rPr lang="ko-KR" altLang="en-US" sz="1200" dirty="0" err="1"/>
              <a:t>가</a:t>
            </a:r>
            <a:r>
              <a:rPr lang="ko-KR" altLang="en-US" sz="1200" dirty="0"/>
              <a:t> 되어 프로젝트를 등록할 수 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71455-6312-431F-BFDC-B0621229A725}"/>
              </a:ext>
            </a:extLst>
          </p:cNvPr>
          <p:cNvSpPr txBox="1"/>
          <p:nvPr/>
        </p:nvSpPr>
        <p:spPr>
          <a:xfrm>
            <a:off x="964309" y="1889941"/>
            <a:ext cx="10566051" cy="50194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크크펀딩에</a:t>
            </a:r>
            <a:r>
              <a:rPr lang="ko-KR" altLang="en-US" sz="1100" dirty="0"/>
              <a:t> 접속하는 </a:t>
            </a:r>
            <a:r>
              <a:rPr lang="ko-KR" altLang="en-US" sz="1100" b="1" dirty="0"/>
              <a:t>사용자</a:t>
            </a:r>
            <a:r>
              <a:rPr lang="ko-KR" altLang="en-US" sz="1100" dirty="0"/>
              <a:t>(비회원/회원)는 메인 및 </a:t>
            </a:r>
            <a:r>
              <a:rPr lang="ko-KR" altLang="en-US" sz="1100" b="1" dirty="0"/>
              <a:t>프로젝트 목록/상세</a:t>
            </a:r>
            <a:r>
              <a:rPr lang="ko-KR" altLang="en-US" sz="1100" dirty="0"/>
              <a:t>를 볼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크크펀딩에</a:t>
            </a:r>
            <a:r>
              <a:rPr lang="ko-KR" altLang="en-US" sz="1100" dirty="0"/>
              <a:t> 접속하는 </a:t>
            </a:r>
            <a:r>
              <a:rPr lang="ko-KR" altLang="en-US" sz="1100" b="1" dirty="0"/>
              <a:t>사용자</a:t>
            </a:r>
            <a:r>
              <a:rPr lang="ko-KR" altLang="en-US" sz="1100" dirty="0"/>
              <a:t>(비회원/회원)는 프로젝트 </a:t>
            </a:r>
            <a:r>
              <a:rPr lang="ko-KR" altLang="en-US" sz="1100" b="1" dirty="0"/>
              <a:t>목록 페이지의 필터링/검색 </a:t>
            </a:r>
            <a:r>
              <a:rPr lang="ko-KR" altLang="en-US" sz="1100" dirty="0"/>
              <a:t>기능을 수행할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크크펀딩에</a:t>
            </a:r>
            <a:r>
              <a:rPr lang="ko-KR" altLang="en-US" sz="1100" dirty="0"/>
              <a:t> 접속하는 </a:t>
            </a:r>
            <a:r>
              <a:rPr lang="ko-KR" altLang="en-US" sz="1100" b="1" dirty="0"/>
              <a:t>사용자</a:t>
            </a:r>
            <a:r>
              <a:rPr lang="ko-KR" altLang="en-US" sz="1100" dirty="0"/>
              <a:t>(비회원/회원)는 프로젝트 </a:t>
            </a:r>
            <a:r>
              <a:rPr lang="ko-KR" altLang="en-US" sz="1100" b="1" dirty="0"/>
              <a:t>상세 페이지의 크리에이터 프로필</a:t>
            </a:r>
            <a:r>
              <a:rPr lang="ko-KR" altLang="en-US" sz="1100" dirty="0"/>
              <a:t>을 볼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크크펀딩에</a:t>
            </a:r>
            <a:r>
              <a:rPr lang="ko-KR" altLang="en-US" sz="1100" dirty="0"/>
              <a:t> 접속하는 </a:t>
            </a:r>
            <a:r>
              <a:rPr lang="ko-KR" altLang="en-US" sz="1100" b="1" dirty="0"/>
              <a:t>사용자</a:t>
            </a:r>
            <a:r>
              <a:rPr lang="ko-KR" altLang="en-US" sz="1100" dirty="0"/>
              <a:t>(비회원/회원)는 프로젝트 </a:t>
            </a:r>
            <a:r>
              <a:rPr lang="ko-KR" altLang="en-US" sz="1100" b="1" dirty="0"/>
              <a:t>상세 페이지의 </a:t>
            </a:r>
            <a:r>
              <a:rPr lang="ko-KR" altLang="en-US" sz="1100" b="1" dirty="0" err="1"/>
              <a:t>크리에이터의</a:t>
            </a:r>
            <a:r>
              <a:rPr lang="ko-KR" altLang="en-US" sz="1100" b="1" dirty="0"/>
              <a:t> 다른 프로젝트가 존재할 경우 해당 목록</a:t>
            </a:r>
            <a:r>
              <a:rPr lang="ko-KR" altLang="en-US" sz="1100" dirty="0"/>
              <a:t>을 볼 수 있다.</a:t>
            </a:r>
            <a:endParaRPr lang="en-US" altLang="ko-KR" sz="11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5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비회원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혹은 프로젝트 등록을 위해 </a:t>
            </a:r>
            <a:r>
              <a:rPr lang="ko-KR" altLang="en-US" sz="1100" b="1" dirty="0"/>
              <a:t>회원 가입</a:t>
            </a:r>
            <a:r>
              <a:rPr lang="ko-KR" altLang="en-US" sz="1100" dirty="0"/>
              <a:t>을 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관심있는 프로젝트를 </a:t>
            </a:r>
            <a:r>
              <a:rPr lang="ko-KR" altLang="en-US" sz="1100" b="1" dirty="0"/>
              <a:t>북마크 추가/삭제</a:t>
            </a:r>
            <a:r>
              <a:rPr lang="ko-KR" altLang="en-US" sz="1100" dirty="0"/>
              <a:t>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진행중인 프로젝트의 </a:t>
            </a:r>
            <a:r>
              <a:rPr lang="ko-KR" altLang="en-US" sz="1100" b="1" dirty="0" err="1"/>
              <a:t>펀딩</a:t>
            </a:r>
            <a:r>
              <a:rPr lang="ko-KR" altLang="en-US" sz="1100" b="1" dirty="0"/>
              <a:t> 신청</a:t>
            </a:r>
            <a:r>
              <a:rPr lang="ko-KR" altLang="en-US" sz="1100" dirty="0"/>
              <a:t>을 할 수 있다.</a:t>
            </a:r>
          </a:p>
          <a:p>
            <a:pPr>
              <a:lnSpc>
                <a:spcPct val="110000"/>
              </a:lnSpc>
            </a:pPr>
            <a:r>
              <a:rPr lang="ko-KR" altLang="en-US" sz="1100" b="1" dirty="0"/>
              <a:t>  </a:t>
            </a:r>
            <a:r>
              <a:rPr lang="en-US" altLang="ko-KR" sz="1100" b="1" dirty="0"/>
              <a:t>- </a:t>
            </a:r>
            <a:r>
              <a:rPr lang="ko-KR" altLang="en-US" sz="1100" b="1" dirty="0" err="1"/>
              <a:t>펀딩</a:t>
            </a:r>
            <a:r>
              <a:rPr lang="ko-KR" altLang="en-US" sz="1100" b="1" dirty="0"/>
              <a:t> 신청이 가능</a:t>
            </a:r>
            <a:r>
              <a:rPr lang="ko-KR" altLang="en-US" sz="1100" dirty="0"/>
              <a:t>한 프로젝트는 기간(</a:t>
            </a:r>
            <a:r>
              <a:rPr lang="ko-KR" altLang="en-US" sz="1100" dirty="0" err="1"/>
              <a:t>시작일~종료일</a:t>
            </a:r>
            <a:r>
              <a:rPr lang="ko-KR" altLang="en-US" sz="1100" dirty="0"/>
              <a:t>)에 맞고 제한수량에 도달하지 않았으며 </a:t>
            </a: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에</a:t>
            </a:r>
            <a:r>
              <a:rPr lang="ko-KR" altLang="en-US" sz="1100" dirty="0"/>
              <a:t> 의해 취소되지 않은 프로젝트이다.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신청을 하는 중에 프로젝트의 제한 수량에 도달했을 경우 </a:t>
            </a:r>
            <a:r>
              <a:rPr lang="ko-KR" altLang="en-US" sz="1100" b="1" dirty="0" err="1"/>
              <a:t>펀딩</a:t>
            </a:r>
            <a:r>
              <a:rPr lang="ko-KR" altLang="en-US" sz="1100" b="1" dirty="0"/>
              <a:t> 신청</a:t>
            </a:r>
            <a:r>
              <a:rPr lang="ko-KR" altLang="en-US" sz="1100" dirty="0"/>
              <a:t>을 할 수 없다.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5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</a:t>
            </a:r>
            <a:r>
              <a:rPr lang="ko-KR" altLang="en-US" sz="1100" b="1" dirty="0"/>
              <a:t>프로젝트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등록</a:t>
            </a:r>
            <a:r>
              <a:rPr lang="ko-KR" altLang="en-US" sz="1100" dirty="0"/>
              <a:t>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프로젝트 등록 시 약관 확인 후 기본 정보, 창작자 정보,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계획을 작성한다.</a:t>
            </a:r>
          </a:p>
          <a:p>
            <a:pPr>
              <a:lnSpc>
                <a:spcPct val="110000"/>
              </a:lnSpc>
            </a:pPr>
            <a:r>
              <a:rPr lang="en-US" altLang="ko-KR" sz="1100" dirty="0"/>
              <a:t>   - </a:t>
            </a:r>
            <a:r>
              <a:rPr lang="ko-KR" altLang="en-US" sz="1100" dirty="0"/>
              <a:t>기본 정보에는 프로젝트의 카테고리, 제목, 요약, 소개, 대표 이미지, 상세 이미지(4개)를 작성/등록한다.</a:t>
            </a:r>
          </a:p>
          <a:p>
            <a:pPr>
              <a:lnSpc>
                <a:spcPct val="110000"/>
              </a:lnSpc>
            </a:pPr>
            <a:r>
              <a:rPr lang="en-US" altLang="ko-KR" sz="1100" dirty="0"/>
              <a:t>   - </a:t>
            </a:r>
            <a:r>
              <a:rPr lang="ko-KR" altLang="en-US" sz="1100" dirty="0"/>
              <a:t>창작자 정보에는 크리에이터 프로필을 등록/수정한다.</a:t>
            </a:r>
          </a:p>
          <a:p>
            <a:pPr>
              <a:lnSpc>
                <a:spcPct val="110000"/>
              </a:lnSpc>
            </a:pPr>
            <a:r>
              <a:rPr lang="ko-KR" altLang="en-US" sz="1100" dirty="0"/>
              <a:t>   </a:t>
            </a:r>
            <a:r>
              <a:rPr lang="en-US" altLang="ko-KR" sz="1100" dirty="0"/>
              <a:t>-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계획에는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금액, 수량 한도, 목표 개수와 시작일, 종료일, 배송예정일을 설정한다.</a:t>
            </a:r>
            <a:endParaRPr lang="en-US" altLang="ko-KR" sz="11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700" b="1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마이페이지의 회원정보수정 탭에서 </a:t>
            </a:r>
            <a:r>
              <a:rPr lang="ko-KR" altLang="en-US" sz="1100" b="1" dirty="0"/>
              <a:t>회원 정보를 수정</a:t>
            </a:r>
            <a:r>
              <a:rPr lang="ko-KR" altLang="en-US" sz="1100" dirty="0"/>
              <a:t>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마이페이지의 크리에이터 프로필수정 탭에서 </a:t>
            </a:r>
            <a:r>
              <a:rPr lang="ko-KR" altLang="en-US" sz="1100" b="1" dirty="0"/>
              <a:t>크리에이터 프로필을 등록/수정</a:t>
            </a:r>
            <a:r>
              <a:rPr lang="ko-KR" altLang="en-US" sz="1100" dirty="0"/>
              <a:t>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프로젝트 등록 시 크리에이터 </a:t>
            </a:r>
            <a:r>
              <a:rPr lang="ko-KR" altLang="en-US" sz="1100" b="1" dirty="0"/>
              <a:t>프로필</a:t>
            </a:r>
            <a:r>
              <a:rPr lang="ko-KR" altLang="en-US" sz="1100" dirty="0"/>
              <a:t>을 </a:t>
            </a:r>
            <a:r>
              <a:rPr lang="ko-KR" altLang="en-US" sz="1100" b="1" dirty="0"/>
              <a:t>추가/수정</a:t>
            </a:r>
            <a:r>
              <a:rPr lang="ko-KR" altLang="en-US" sz="1100" dirty="0"/>
              <a:t>할 수 있다.</a:t>
            </a:r>
            <a:endParaRPr lang="en-US" altLang="ko-KR" sz="11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신청 후 마이페이지의 </a:t>
            </a:r>
            <a:r>
              <a:rPr lang="ko-KR" altLang="en-US" sz="1100" dirty="0" err="1"/>
              <a:t>펀딩한</a:t>
            </a:r>
            <a:r>
              <a:rPr lang="ko-KR" altLang="en-US" sz="1100" dirty="0"/>
              <a:t> 프로젝트 탭에서 </a:t>
            </a:r>
            <a:r>
              <a:rPr lang="ko-KR" altLang="en-US" sz="1100" dirty="0" err="1"/>
              <a:t>펀딩</a:t>
            </a:r>
            <a:r>
              <a:rPr lang="ko-KR" altLang="en-US" sz="1100" dirty="0"/>
              <a:t> 내역을 확인할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회원</a:t>
            </a:r>
            <a:r>
              <a:rPr lang="ko-KR" altLang="en-US" sz="1100" dirty="0"/>
              <a:t>은 북마크에 추가한 프로젝트를 마이페이지의 </a:t>
            </a:r>
            <a:r>
              <a:rPr lang="ko-KR" altLang="en-US" sz="1100" b="1" dirty="0"/>
              <a:t>북마크한 프로젝트</a:t>
            </a:r>
            <a:r>
              <a:rPr lang="ko-KR" altLang="en-US" sz="1100" dirty="0"/>
              <a:t> 탭에서 목록을 확인할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등록한 프로젝트를 마이페이지의 </a:t>
            </a:r>
            <a:r>
              <a:rPr lang="ko-KR" altLang="en-US" sz="1100" b="1" dirty="0"/>
              <a:t>마이 프로젝트 </a:t>
            </a:r>
            <a:r>
              <a:rPr lang="ko-KR" altLang="en-US" sz="1100" dirty="0"/>
              <a:t>탭에서 확인할 수 있다.</a:t>
            </a:r>
            <a:endParaRPr lang="en-US" altLang="ko-KR" sz="11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등록한 프로젝트 종료이전에 </a:t>
            </a:r>
            <a:r>
              <a:rPr lang="ko-KR" altLang="en-US" sz="1100" dirty="0" err="1"/>
              <a:t>달성률이</a:t>
            </a:r>
            <a:r>
              <a:rPr lang="ko-KR" altLang="en-US" sz="1100" dirty="0"/>
              <a:t> </a:t>
            </a:r>
            <a:r>
              <a:rPr lang="en-US" altLang="ko-KR" sz="1100" dirty="0"/>
              <a:t>100%</a:t>
            </a:r>
            <a:r>
              <a:rPr lang="ko-KR" altLang="en-US" sz="1100" dirty="0"/>
              <a:t>미만인 프로젝트에 한하여 </a:t>
            </a:r>
            <a:r>
              <a:rPr lang="ko-KR" altLang="en-US" sz="1100" b="1" dirty="0"/>
              <a:t>프로젝트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취소</a:t>
            </a:r>
            <a:r>
              <a:rPr lang="ko-KR" altLang="en-US" sz="1100" dirty="0"/>
              <a:t>할 수 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마이 프로젝트 탭에서 성공한 프로젝트의 </a:t>
            </a:r>
            <a:r>
              <a:rPr lang="ko-KR" altLang="en-US" sz="1100" b="1" dirty="0"/>
              <a:t>참여자 보기 </a:t>
            </a:r>
            <a:r>
              <a:rPr lang="ko-KR" altLang="en-US" sz="1100" dirty="0"/>
              <a:t>버튼을 눌러 </a:t>
            </a:r>
            <a:r>
              <a:rPr lang="ko-KR" altLang="en-US" sz="1100" dirty="0" err="1"/>
              <a:t>펀딩한</a:t>
            </a:r>
            <a:r>
              <a:rPr lang="ko-KR" altLang="en-US" sz="1100" dirty="0"/>
              <a:t> 회원의 목록을 볼 수 있다.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크리에이터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프로젝트를 </a:t>
            </a:r>
            <a:r>
              <a:rPr lang="ko-KR" altLang="en-US" sz="1100" b="1" dirty="0" err="1"/>
              <a:t>펀딩한</a:t>
            </a:r>
            <a:r>
              <a:rPr lang="ko-KR" altLang="en-US" sz="1100" b="1" dirty="0"/>
              <a:t> 회원 목록</a:t>
            </a:r>
            <a:r>
              <a:rPr lang="ko-KR" altLang="en-US" sz="1100" dirty="0"/>
              <a:t>에서 </a:t>
            </a:r>
            <a:r>
              <a:rPr lang="ko-KR" altLang="en-US" sz="1100" b="1" dirty="0"/>
              <a:t>검색</a:t>
            </a:r>
            <a:r>
              <a:rPr lang="ko-KR" altLang="en-US" sz="1100" dirty="0"/>
              <a:t>과 </a:t>
            </a:r>
            <a:r>
              <a:rPr lang="ko-KR" altLang="en-US" sz="1100" b="1" dirty="0"/>
              <a:t>운송장 입력</a:t>
            </a:r>
            <a:r>
              <a:rPr lang="ko-KR" altLang="en-US" sz="1100" dirty="0"/>
              <a:t>을 할 수 있다.</a:t>
            </a:r>
          </a:p>
          <a:p>
            <a:pPr>
              <a:lnSpc>
                <a:spcPct val="110000"/>
              </a:lnSpc>
            </a:pPr>
            <a:r>
              <a:rPr lang="ko-KR" altLang="en-US" sz="1100" b="1" dirty="0"/>
              <a:t>결제</a:t>
            </a:r>
            <a:r>
              <a:rPr lang="ko-KR" altLang="en-US" sz="1100" dirty="0"/>
              <a:t>는 실제로 이루어지지 않고 </a:t>
            </a:r>
            <a:r>
              <a:rPr lang="ko-KR" altLang="en-US" sz="1100" dirty="0" err="1"/>
              <a:t>펀딩한</a:t>
            </a:r>
            <a:r>
              <a:rPr lang="ko-KR" altLang="en-US" sz="1100" dirty="0"/>
              <a:t> 프로젝트가 성공했을 경우 종료일이 지나면 입력한 결제 정보로 결제가 일괄 처리되는 정책이 있다고 가정한다.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910D51-8707-4F6D-B678-F2021EBBAD2F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65F6C3-CC05-4C48-BFA1-5797E67B104E}"/>
              </a:ext>
            </a:extLst>
          </p:cNvPr>
          <p:cNvSpPr txBox="1"/>
          <p:nvPr/>
        </p:nvSpPr>
        <p:spPr>
          <a:xfrm>
            <a:off x="335025" y="127316"/>
            <a:ext cx="240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4. </a:t>
            </a:r>
            <a:r>
              <a:rPr lang="ko-KR" altLang="en-US" sz="3600" spc="-300" dirty="0">
                <a:solidFill>
                  <a:schemeClr val="bg1"/>
                </a:solidFill>
              </a:rPr>
              <a:t>기능 정의</a:t>
            </a: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9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9592AD-5811-4025-A4F1-3080F8AC6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25017"/>
              </p:ext>
            </p:extLst>
          </p:nvPr>
        </p:nvGraphicFramePr>
        <p:xfrm>
          <a:off x="170180" y="913354"/>
          <a:ext cx="11850724" cy="558904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92843">
                  <a:extLst>
                    <a:ext uri="{9D8B030D-6E8A-4147-A177-3AD203B41FA5}">
                      <a16:colId xmlns:a16="http://schemas.microsoft.com/office/drawing/2014/main" val="1440747450"/>
                    </a:ext>
                  </a:extLst>
                </a:gridCol>
                <a:gridCol w="1740125">
                  <a:extLst>
                    <a:ext uri="{9D8B030D-6E8A-4147-A177-3AD203B41FA5}">
                      <a16:colId xmlns:a16="http://schemas.microsoft.com/office/drawing/2014/main" val="172679367"/>
                    </a:ext>
                  </a:extLst>
                </a:gridCol>
                <a:gridCol w="2019788">
                  <a:extLst>
                    <a:ext uri="{9D8B030D-6E8A-4147-A177-3AD203B41FA5}">
                      <a16:colId xmlns:a16="http://schemas.microsoft.com/office/drawing/2014/main" val="2238175514"/>
                    </a:ext>
                  </a:extLst>
                </a:gridCol>
                <a:gridCol w="557455">
                  <a:extLst>
                    <a:ext uri="{9D8B030D-6E8A-4147-A177-3AD203B41FA5}">
                      <a16:colId xmlns:a16="http://schemas.microsoft.com/office/drawing/2014/main" val="2996172793"/>
                    </a:ext>
                  </a:extLst>
                </a:gridCol>
                <a:gridCol w="2105012">
                  <a:extLst>
                    <a:ext uri="{9D8B030D-6E8A-4147-A177-3AD203B41FA5}">
                      <a16:colId xmlns:a16="http://schemas.microsoft.com/office/drawing/2014/main" val="1883742636"/>
                    </a:ext>
                  </a:extLst>
                </a:gridCol>
                <a:gridCol w="1460353">
                  <a:extLst>
                    <a:ext uri="{9D8B030D-6E8A-4147-A177-3AD203B41FA5}">
                      <a16:colId xmlns:a16="http://schemas.microsoft.com/office/drawing/2014/main" val="2514835983"/>
                    </a:ext>
                  </a:extLst>
                </a:gridCol>
                <a:gridCol w="1183361">
                  <a:extLst>
                    <a:ext uri="{9D8B030D-6E8A-4147-A177-3AD203B41FA5}">
                      <a16:colId xmlns:a16="http://schemas.microsoft.com/office/drawing/2014/main" val="237386893"/>
                    </a:ext>
                  </a:extLst>
                </a:gridCol>
                <a:gridCol w="982097">
                  <a:extLst>
                    <a:ext uri="{9D8B030D-6E8A-4147-A177-3AD203B41FA5}">
                      <a16:colId xmlns:a16="http://schemas.microsoft.com/office/drawing/2014/main" val="2329524294"/>
                    </a:ext>
                  </a:extLst>
                </a:gridCol>
                <a:gridCol w="1009690">
                  <a:extLst>
                    <a:ext uri="{9D8B030D-6E8A-4147-A177-3AD203B41FA5}">
                      <a16:colId xmlns:a16="http://schemas.microsoft.com/office/drawing/2014/main" val="3505065083"/>
                    </a:ext>
                  </a:extLst>
                </a:gridCol>
              </a:tblGrid>
              <a:tr h="2268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담당자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방식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URL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Front</a:t>
                      </a: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Exception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97651"/>
                  </a:ext>
                </a:extLst>
              </a:tr>
              <a:tr h="2221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Interface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43517"/>
                  </a:ext>
                </a:extLst>
              </a:tr>
              <a:tr h="39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김성열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프로젝트 조회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ProjectMainController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effectLst/>
                        </a:rPr>
                        <a:t>/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index.html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ProjectMainService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ProjectMainDAO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50226"/>
                  </a:ext>
                </a:extLst>
              </a:tr>
              <a:tr h="2808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김태호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로그아웃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MemberController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/member/logout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/>
                        </a:rPr>
                        <a:t>index.html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8968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err="1">
                          <a:effectLst/>
                        </a:rPr>
                        <a:t>로그인체크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/member/</a:t>
                      </a:r>
                      <a:r>
                        <a:rPr lang="en-US" sz="1300" u="none" strike="noStrike" dirty="0" err="1">
                          <a:effectLst/>
                        </a:rPr>
                        <a:t>logincheck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index.html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844834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로그인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/member/login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/>
                        </a:rPr>
                        <a:t>login.html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MemberService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memberDAO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26171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회원가입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/member/</a:t>
                      </a:r>
                      <a:r>
                        <a:rPr lang="en-US" sz="1300" u="none" strike="noStrike" dirty="0" err="1">
                          <a:effectLst/>
                        </a:rPr>
                        <a:t>sigup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signup.html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rgbClr val="D0E9E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AddException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73606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아이디중복확인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/member/{id}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signup.html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rgbClr val="D0E9E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277101"/>
                  </a:ext>
                </a:extLst>
              </a:tr>
              <a:tr h="28087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김태일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회원정보조회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MemberController2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mypage.html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321044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회원정보수정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/member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mypage.html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ModifyException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099007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크리에이터 등록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CreatorController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/creator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cmypage.html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CreatorService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CreatorDAO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AddException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77862"/>
                  </a:ext>
                </a:extLst>
              </a:tr>
              <a:tr h="39999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크리에이터 정보조회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/creator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cmypage.html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47547"/>
                  </a:ext>
                </a:extLst>
              </a:tr>
              <a:tr h="39999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크리에이터 정보수정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/creator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cmypage.html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ModifyException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5488"/>
                  </a:ext>
                </a:extLst>
              </a:tr>
              <a:tr h="39999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err="1">
                          <a:effectLst/>
                        </a:rPr>
                        <a:t>마이프로젝트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/creator/project/{</a:t>
                      </a:r>
                      <a:r>
                        <a:rPr lang="en-US" sz="1300" u="none" strike="noStrike" dirty="0" err="1">
                          <a:effectLst/>
                        </a:rPr>
                        <a:t>pageNo</a:t>
                      </a:r>
                      <a:r>
                        <a:rPr lang="en-US" sz="1300" u="none" strike="noStrike" dirty="0">
                          <a:effectLst/>
                        </a:rPr>
                        <a:t>}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mylist.html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CAD5E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ProjectService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875451"/>
                  </a:ext>
                </a:extLst>
              </a:tr>
              <a:tr h="2808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김성열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프로젝트 목록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ProjectController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/project/list/{page}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list.html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718379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북마크한프로젝트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/project/</a:t>
                      </a:r>
                      <a:r>
                        <a:rPr lang="en-US" sz="1300" u="none" strike="noStrike" dirty="0" err="1">
                          <a:effectLst/>
                        </a:rPr>
                        <a:t>bmlist</a:t>
                      </a:r>
                      <a:r>
                        <a:rPr lang="en-US" sz="1300" u="none" strike="noStrike" dirty="0">
                          <a:effectLst/>
                        </a:rPr>
                        <a:t>/{page}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bmlist.html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469620"/>
                  </a:ext>
                </a:extLst>
              </a:tr>
              <a:tr h="20253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프로젝트 상세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/project/{no}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info.html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95485"/>
                  </a:ext>
                </a:extLst>
              </a:tr>
              <a:tr h="249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01893"/>
                  </a:ext>
                </a:extLst>
              </a:tr>
              <a:tr h="2808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이전프로젝트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/project/{no}/</a:t>
                      </a:r>
                      <a:r>
                        <a:rPr lang="en-US" sz="1300" u="none" strike="noStrike" dirty="0" err="1">
                          <a:effectLst/>
                        </a:rPr>
                        <a:t>histrory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info.html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5207" marT="5207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207" marT="520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9906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30E8C7-5B1F-415C-9D29-7DEB68AF193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02C556-DF07-4B18-A720-7ABA3E03837E}"/>
              </a:ext>
            </a:extLst>
          </p:cNvPr>
          <p:cNvSpPr txBox="1"/>
          <p:nvPr/>
        </p:nvSpPr>
        <p:spPr>
          <a:xfrm>
            <a:off x="335025" y="127316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5. REST API </a:t>
            </a:r>
            <a:r>
              <a:rPr lang="ko-KR" altLang="en-US" sz="3600" spc="-300" dirty="0">
                <a:solidFill>
                  <a:schemeClr val="bg1"/>
                </a:solidFill>
              </a:rPr>
              <a:t>설계 </a:t>
            </a:r>
            <a:r>
              <a:rPr lang="en-US" altLang="ko-KR" sz="2800" spc="-300" dirty="0">
                <a:solidFill>
                  <a:schemeClr val="bg1"/>
                </a:solidFill>
              </a:rPr>
              <a:t>(1/2)</a:t>
            </a:r>
            <a:endParaRPr lang="ko-KR" altLang="en-US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4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30E8C7-5B1F-415C-9D29-7DEB68AF193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539A006-D659-44E9-AC3E-F15B81A75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4148"/>
              </p:ext>
            </p:extLst>
          </p:nvPr>
        </p:nvGraphicFramePr>
        <p:xfrm>
          <a:off x="132080" y="1588389"/>
          <a:ext cx="11940857" cy="4270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865">
                  <a:extLst>
                    <a:ext uri="{9D8B030D-6E8A-4147-A177-3AD203B41FA5}">
                      <a16:colId xmlns:a16="http://schemas.microsoft.com/office/drawing/2014/main" val="3726797543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3672483079"/>
                    </a:ext>
                  </a:extLst>
                </a:gridCol>
                <a:gridCol w="1813709">
                  <a:extLst>
                    <a:ext uri="{9D8B030D-6E8A-4147-A177-3AD203B41FA5}">
                      <a16:colId xmlns:a16="http://schemas.microsoft.com/office/drawing/2014/main" val="4032057423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3508313357"/>
                    </a:ext>
                  </a:extLst>
                </a:gridCol>
                <a:gridCol w="2256301">
                  <a:extLst>
                    <a:ext uri="{9D8B030D-6E8A-4147-A177-3AD203B41FA5}">
                      <a16:colId xmlns:a16="http://schemas.microsoft.com/office/drawing/2014/main" val="2177767251"/>
                    </a:ext>
                  </a:extLst>
                </a:gridCol>
                <a:gridCol w="1478746">
                  <a:extLst>
                    <a:ext uri="{9D8B030D-6E8A-4147-A177-3AD203B41FA5}">
                      <a16:colId xmlns:a16="http://schemas.microsoft.com/office/drawing/2014/main" val="2139217165"/>
                    </a:ext>
                  </a:extLst>
                </a:gridCol>
                <a:gridCol w="1306800">
                  <a:extLst>
                    <a:ext uri="{9D8B030D-6E8A-4147-A177-3AD203B41FA5}">
                      <a16:colId xmlns:a16="http://schemas.microsoft.com/office/drawing/2014/main" val="1732750995"/>
                    </a:ext>
                  </a:extLst>
                </a:gridCol>
                <a:gridCol w="983192">
                  <a:extLst>
                    <a:ext uri="{9D8B030D-6E8A-4147-A177-3AD203B41FA5}">
                      <a16:colId xmlns:a16="http://schemas.microsoft.com/office/drawing/2014/main" val="1116313831"/>
                    </a:ext>
                  </a:extLst>
                </a:gridCol>
                <a:gridCol w="1026507">
                  <a:extLst>
                    <a:ext uri="{9D8B030D-6E8A-4147-A177-3AD203B41FA5}">
                      <a16:colId xmlns:a16="http://schemas.microsoft.com/office/drawing/2014/main" val="128978071"/>
                    </a:ext>
                  </a:extLst>
                </a:gridCol>
              </a:tblGrid>
              <a:tr h="2672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담당자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Controller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방식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en-US" sz="13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DAO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Exception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98604"/>
                  </a:ext>
                </a:extLst>
              </a:tr>
              <a:tr h="267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</a:rPr>
                        <a:t>Interface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7" marR="5207" marT="520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0253"/>
                  </a:ext>
                </a:extLst>
              </a:tr>
              <a:tr h="667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김태호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프로젝트등록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RegisterController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/project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regist.html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registagree.html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ProjectService</a:t>
                      </a:r>
                      <a:endParaRPr lang="en-US" sz="1000" u="none" strike="noStrike" dirty="0">
                        <a:effectLst/>
                      </a:endParaRPr>
                    </a:p>
                  </a:txBody>
                  <a:tcPr marL="0" marR="4908" marT="4908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AddException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3491154096"/>
                  </a:ext>
                </a:extLst>
              </a:tr>
              <a:tr h="33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김태일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프로젝트 취소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ProjectController2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/project/{projNo}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mylist.html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/>
                        </a:rPr>
                        <a:t>ProjectService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ModifyException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294671927"/>
                  </a:ext>
                </a:extLst>
              </a:tr>
              <a:tr h="337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김태일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err="1">
                          <a:effectLst/>
                        </a:rPr>
                        <a:t>펀딩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 참여자 조회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/project/{</a:t>
                      </a:r>
                      <a:r>
                        <a:rPr lang="en-US" sz="1400" u="none" strike="noStrike" dirty="0" err="1">
                          <a:effectLst/>
                        </a:rPr>
                        <a:t>projNo</a:t>
                      </a:r>
                      <a:r>
                        <a:rPr lang="en-US" sz="1400" u="none" strike="noStrike" dirty="0">
                          <a:effectLst/>
                        </a:rPr>
                        <a:t>}/fundings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joinlist.html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u="none" strike="noStrike" dirty="0">
                        <a:effectLst/>
                      </a:endParaRPr>
                    </a:p>
                  </a:txBody>
                  <a:tcPr marL="0" marR="4908" marT="490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FindException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1021669542"/>
                  </a:ext>
                </a:extLst>
              </a:tr>
              <a:tr h="33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김태일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err="1">
                          <a:effectLst/>
                        </a:rPr>
                        <a:t>펀딩한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 프로젝트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FundingController</a:t>
                      </a:r>
                      <a:endParaRPr lang="ko-KR" altLang="en-US" dirty="0"/>
                    </a:p>
                  </a:txBody>
                  <a:tcPr marL="4908" marR="4908" marT="4908" marB="0" anchor="ctr">
                    <a:solidFill>
                      <a:srgbClr val="EFE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/fundings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funlist.html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FundingService</a:t>
                      </a:r>
                    </a:p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FundingDAO</a:t>
                      </a:r>
                    </a:p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FindException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2932873763"/>
                  </a:ext>
                </a:extLst>
              </a:tr>
              <a:tr h="376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김태일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운송장 입력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FundingController</a:t>
                      </a:r>
                      <a:endParaRPr lang="ko-KR" altLang="en-US" dirty="0"/>
                    </a:p>
                  </a:txBody>
                  <a:tcPr marL="4908" marR="4908" marT="4908" marB="0" anchor="ctr">
                    <a:solidFill>
                      <a:srgbClr val="EFE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/fundings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joinlist.html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/>
                        </a:rPr>
                        <a:t>FundingService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ModifyException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3825851853"/>
                  </a:ext>
                </a:extLst>
              </a:tr>
              <a:tr h="345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김성열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 err="1">
                          <a:effectLst/>
                        </a:rPr>
                        <a:t>펀딩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 신청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/funding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apply.html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/>
                        </a:rPr>
                        <a:t>FundingService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AddException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3701899147"/>
                  </a:ext>
                </a:extLst>
              </a:tr>
              <a:tr h="667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김성열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북마크 추가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</a:rPr>
                        <a:t>ProjectController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/project/{no}/bookmark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메인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</a:rPr>
                        <a:t>목록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상세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</a:rPr>
                        <a:t>마이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rgbClr val="F0E5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ProjectService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ProjectDAO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AddException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514244009"/>
                  </a:ext>
                </a:extLst>
              </a:tr>
              <a:tr h="667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김성열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북마크 삭제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/project/{no}/bookmark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rgbClr val="F0E5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메인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</a:rPr>
                        <a:t>목록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상세</a:t>
                      </a:r>
                      <a:r>
                        <a:rPr lang="en-US" altLang="ko-KR" sz="1400" u="none" strike="noStrike" dirty="0">
                          <a:effectLst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</a:rPr>
                        <a:t>마이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908" marT="4908" marB="0" anchor="ctr">
                    <a:solidFill>
                      <a:srgbClr val="F0E5E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8" marR="4908" marT="4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RemoveException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4908" marT="4908" marB="0" anchor="ctr"/>
                </a:tc>
                <a:extLst>
                  <a:ext uri="{0D108BD9-81ED-4DB2-BD59-A6C34878D82A}">
                    <a16:rowId xmlns:a16="http://schemas.microsoft.com/office/drawing/2014/main" val="12251414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4C1FF3C-1933-48FC-990E-527A6C528994}"/>
              </a:ext>
            </a:extLst>
          </p:cNvPr>
          <p:cNvSpPr txBox="1"/>
          <p:nvPr/>
        </p:nvSpPr>
        <p:spPr>
          <a:xfrm>
            <a:off x="335025" y="127316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5. REST API </a:t>
            </a:r>
            <a:r>
              <a:rPr lang="ko-KR" altLang="en-US" sz="3600" spc="-300" dirty="0">
                <a:solidFill>
                  <a:schemeClr val="bg1"/>
                </a:solidFill>
              </a:rPr>
              <a:t>설계 </a:t>
            </a:r>
            <a:r>
              <a:rPr lang="en-US" altLang="ko-KR" sz="2800" spc="-300" dirty="0">
                <a:solidFill>
                  <a:schemeClr val="bg1"/>
                </a:solidFill>
              </a:rPr>
              <a:t>(2/2)</a:t>
            </a:r>
            <a:endParaRPr lang="ko-KR" altLang="en-US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80000"/>
              </a:lnSpc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847526" y="2106080"/>
            <a:ext cx="4680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Ⅲ.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기능구현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2319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93389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312261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ECFF50-7FB5-48BA-B522-4100D9A73E5C}"/>
              </a:ext>
            </a:extLst>
          </p:cNvPr>
          <p:cNvSpPr txBox="1"/>
          <p:nvPr/>
        </p:nvSpPr>
        <p:spPr>
          <a:xfrm>
            <a:off x="1376018" y="3642941"/>
            <a:ext cx="4197404" cy="222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1.</a:t>
            </a:r>
            <a:r>
              <a:rPr lang="ko-KR" altLang="en-US" sz="2000" dirty="0">
                <a:solidFill>
                  <a:schemeClr val="bg1"/>
                </a:solidFill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회원가입 </a:t>
            </a:r>
            <a:r>
              <a:rPr lang="en-US" altLang="ko-KR" sz="2000" dirty="0">
                <a:solidFill>
                  <a:schemeClr val="bg1"/>
                </a:solidFill>
              </a:rPr>
              <a:t>/ </a:t>
            </a:r>
            <a:r>
              <a:rPr lang="ko-KR" altLang="en-US" sz="2000" dirty="0">
                <a:solidFill>
                  <a:schemeClr val="bg1"/>
                </a:solidFill>
              </a:rPr>
              <a:t>프로젝트등록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프로젝트 목록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상세 </a:t>
            </a:r>
            <a:r>
              <a:rPr lang="en-US" altLang="ko-KR" sz="2000" dirty="0">
                <a:solidFill>
                  <a:schemeClr val="bg1"/>
                </a:solidFill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</a:rPr>
              <a:t>펀딩신청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3.</a:t>
            </a:r>
            <a:r>
              <a:rPr lang="ko-KR" altLang="en-US" sz="2000" dirty="0">
                <a:solidFill>
                  <a:schemeClr val="bg1"/>
                </a:solidFill>
              </a:rPr>
              <a:t>마이페이지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서버구조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4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AD1A53-3C4F-415A-B864-407AB11F0550}"/>
              </a:ext>
            </a:extLst>
          </p:cNvPr>
          <p:cNvGraphicFramePr>
            <a:graphicFrameLocks noGrp="1"/>
          </p:cNvGraphicFramePr>
          <p:nvPr/>
        </p:nvGraphicFramePr>
        <p:xfrm>
          <a:off x="197316" y="1149784"/>
          <a:ext cx="6546384" cy="5546997"/>
        </p:xfrm>
        <a:graphic>
          <a:graphicData uri="http://schemas.openxmlformats.org/drawingml/2006/table">
            <a:tbl>
              <a:tblPr/>
              <a:tblGrid>
                <a:gridCol w="1056016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1266304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788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모든 사용자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login.html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/member/login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1531681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공통 헤드 로그인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체크후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로그인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회원가입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마이페이지 로그아웃 전환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  <a:tr h="364743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checkCapsLock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CapsLock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켜져있을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경우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“Caps Lock</a:t>
                      </a:r>
                      <a:r>
                        <a:rPr lang="ko-KR" altLang="en-US" sz="1000" b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ko-KR" altLang="en-US" sz="1000" b="0" kern="12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켜져있습니다</a:t>
                      </a:r>
                      <a:r>
                        <a:rPr lang="en-US" altLang="ko-KR" sz="1000" b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경고문을 띄워줌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 페이지 이동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메인페이지로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실패시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아이디나 패스워드가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잘못됐습니다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경고문을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팝업으로 알려줌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로그아웃시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세션에 로그인 정보를 삭제하고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헤더를 로그인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회원가입으로 변경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1248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1-1.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로그인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D770F9B-03DE-4659-ABB1-C9642B8E2DED}"/>
              </a:ext>
            </a:extLst>
          </p:cNvPr>
          <p:cNvGraphicFramePr>
            <a:graphicFrameLocks noGrp="1"/>
          </p:cNvGraphicFramePr>
          <p:nvPr/>
        </p:nvGraphicFramePr>
        <p:xfrm>
          <a:off x="6888164" y="4816329"/>
          <a:ext cx="5148262" cy="1880453"/>
        </p:xfrm>
        <a:graphic>
          <a:graphicData uri="http://schemas.openxmlformats.org/drawingml/2006/table">
            <a:tbl>
              <a:tblPr/>
              <a:tblGrid>
                <a:gridCol w="527618">
                  <a:extLst>
                    <a:ext uri="{9D8B030D-6E8A-4147-A177-3AD203B41FA5}">
                      <a16:colId xmlns:a16="http://schemas.microsoft.com/office/drawing/2014/main" val="1769141376"/>
                    </a:ext>
                  </a:extLst>
                </a:gridCol>
                <a:gridCol w="1773938">
                  <a:extLst>
                    <a:ext uri="{9D8B030D-6E8A-4147-A177-3AD203B41FA5}">
                      <a16:colId xmlns:a16="http://schemas.microsoft.com/office/drawing/2014/main" val="2517601598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3317889036"/>
                    </a:ext>
                  </a:extLst>
                </a:gridCol>
                <a:gridCol w="1397001">
                  <a:extLst>
                    <a:ext uri="{9D8B030D-6E8A-4147-A177-3AD203B41FA5}">
                      <a16:colId xmlns:a16="http://schemas.microsoft.com/office/drawing/2014/main" val="1720180042"/>
                    </a:ext>
                  </a:extLst>
                </a:gridCol>
              </a:tblGrid>
              <a:tr h="26707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로그아웃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47177"/>
                  </a:ext>
                </a:extLst>
              </a:tr>
              <a:tr h="22560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772263"/>
                  </a:ext>
                </a:extLst>
              </a:tr>
              <a:tr h="22560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63215"/>
                  </a:ext>
                </a:extLst>
              </a:tr>
              <a:tr h="22560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/member/logout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성공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77314"/>
                  </a:ext>
                </a:extLst>
              </a:tr>
              <a:tr h="191428"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99804"/>
                  </a:ext>
                </a:extLst>
              </a:tr>
              <a:tr h="637123">
                <a:tc gridSpan="4">
                  <a:txBody>
                    <a:bodyPr/>
                    <a:lstStyle/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저장된 회원 로그인 정보를 삭제한다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⇒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Session.invalidate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();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9645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F75758-AC84-4E02-BEC5-592FF2F25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6613"/>
              </p:ext>
            </p:extLst>
          </p:nvPr>
        </p:nvGraphicFramePr>
        <p:xfrm>
          <a:off x="6888162" y="1149785"/>
          <a:ext cx="5148263" cy="3663518"/>
        </p:xfrm>
        <a:graphic>
          <a:graphicData uri="http://schemas.openxmlformats.org/drawingml/2006/table">
            <a:tbl>
              <a:tblPr/>
              <a:tblGrid>
                <a:gridCol w="636210">
                  <a:extLst>
                    <a:ext uri="{9D8B030D-6E8A-4147-A177-3AD203B41FA5}">
                      <a16:colId xmlns:a16="http://schemas.microsoft.com/office/drawing/2014/main" val="4257063178"/>
                    </a:ext>
                  </a:extLst>
                </a:gridCol>
                <a:gridCol w="1648363">
                  <a:extLst>
                    <a:ext uri="{9D8B030D-6E8A-4147-A177-3AD203B41FA5}">
                      <a16:colId xmlns:a16="http://schemas.microsoft.com/office/drawing/2014/main" val="3377798064"/>
                    </a:ext>
                  </a:extLst>
                </a:gridCol>
                <a:gridCol w="983234">
                  <a:extLst>
                    <a:ext uri="{9D8B030D-6E8A-4147-A177-3AD203B41FA5}">
                      <a16:colId xmlns:a16="http://schemas.microsoft.com/office/drawing/2014/main" val="94218280"/>
                    </a:ext>
                  </a:extLst>
                </a:gridCol>
                <a:gridCol w="424512">
                  <a:extLst>
                    <a:ext uri="{9D8B030D-6E8A-4147-A177-3AD203B41FA5}">
                      <a16:colId xmlns:a16="http://schemas.microsoft.com/office/drawing/2014/main" val="1880690520"/>
                    </a:ext>
                  </a:extLst>
                </a:gridCol>
                <a:gridCol w="424512">
                  <a:extLst>
                    <a:ext uri="{9D8B030D-6E8A-4147-A177-3AD203B41FA5}">
                      <a16:colId xmlns:a16="http://schemas.microsoft.com/office/drawing/2014/main" val="1856579021"/>
                    </a:ext>
                  </a:extLst>
                </a:gridCol>
                <a:gridCol w="1031432">
                  <a:extLst>
                    <a:ext uri="{9D8B030D-6E8A-4147-A177-3AD203B41FA5}">
                      <a16:colId xmlns:a16="http://schemas.microsoft.com/office/drawing/2014/main" val="937812240"/>
                    </a:ext>
                  </a:extLst>
                </a:gridCol>
              </a:tblGrid>
              <a:tr h="32005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로그인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872450"/>
                  </a:ext>
                </a:extLst>
              </a:tr>
              <a:tr h="26914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3872515"/>
                  </a:ext>
                </a:extLst>
              </a:tr>
              <a:tr h="26914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38821"/>
                  </a:ext>
                </a:extLst>
              </a:tr>
              <a:tr h="26914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/member/login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JsessionId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반환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342629"/>
                  </a:ext>
                </a:extLst>
              </a:tr>
              <a:tr h="218230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1620063"/>
                  </a:ext>
                </a:extLst>
              </a:tr>
              <a:tr h="487073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로그인 요청을 보낸다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4189922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로그인 체크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2413220"/>
                  </a:ext>
                </a:extLst>
              </a:tr>
              <a:tr h="26914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6879442"/>
                  </a:ext>
                </a:extLst>
              </a:tr>
              <a:tr h="26914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168372"/>
                  </a:ext>
                </a:extLst>
              </a:tr>
              <a:tr h="26914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/member/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loginCheck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세션에 로그인 </a:t>
                      </a:r>
                      <a:r>
                        <a:rPr lang="ko-KR" altLang="en-US" sz="1000" b="0" i="0" spc="-50" baseline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정보있음</a:t>
                      </a:r>
                      <a:endParaRPr lang="ko-KR" altLang="en-US" sz="1000" b="0" i="0" spc="-5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rowCnt=0</a:t>
                      </a: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77827"/>
                  </a:ext>
                </a:extLst>
              </a:tr>
              <a:tr h="218230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9566782"/>
                  </a:ext>
                </a:extLst>
              </a:tr>
              <a:tr h="485045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회원 로그인 정보가 존재하는지 검사한다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889694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0041F8E-C26D-4108-8868-DD2ED0CC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9" y="2773617"/>
            <a:ext cx="3438443" cy="3756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2E6166-EDC9-4AE8-92A2-051E975B6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94" t="12398"/>
          <a:stretch/>
        </p:blipFill>
        <p:spPr>
          <a:xfrm>
            <a:off x="247973" y="2351448"/>
            <a:ext cx="4152577" cy="590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7270B2-EA7F-4D8A-A39C-D548839AD1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" y="1713254"/>
            <a:ext cx="4095427" cy="590214"/>
          </a:xfrm>
          <a:prstGeom prst="rect">
            <a:avLst/>
          </a:prstGeom>
        </p:spPr>
      </p:pic>
      <p:sp>
        <p:nvSpPr>
          <p:cNvPr id="19" name="모서리가 둥근 직사각형 61">
            <a:extLst>
              <a:ext uri="{FF2B5EF4-FFF2-40B4-BE49-F238E27FC236}">
                <a16:creationId xmlns:a16="http://schemas.microsoft.com/office/drawing/2014/main" id="{FF424FC9-FFCA-484D-9982-82D975C4808A}"/>
              </a:ext>
            </a:extLst>
          </p:cNvPr>
          <p:cNvSpPr/>
          <p:nvPr/>
        </p:nvSpPr>
        <p:spPr>
          <a:xfrm>
            <a:off x="736549" y="4651842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1" name="모서리가 둥근 직사각형 61">
            <a:extLst>
              <a:ext uri="{FF2B5EF4-FFF2-40B4-BE49-F238E27FC236}">
                <a16:creationId xmlns:a16="http://schemas.microsoft.com/office/drawing/2014/main" id="{E9B941F1-C1AB-420E-B902-62DFAD444E04}"/>
              </a:ext>
            </a:extLst>
          </p:cNvPr>
          <p:cNvSpPr/>
          <p:nvPr/>
        </p:nvSpPr>
        <p:spPr>
          <a:xfrm>
            <a:off x="736549" y="540076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모서리가 둥근 직사각형 61">
            <a:extLst>
              <a:ext uri="{FF2B5EF4-FFF2-40B4-BE49-F238E27FC236}">
                <a16:creationId xmlns:a16="http://schemas.microsoft.com/office/drawing/2014/main" id="{26B56201-5EC4-4690-B034-FD6BA1060848}"/>
              </a:ext>
            </a:extLst>
          </p:cNvPr>
          <p:cNvSpPr/>
          <p:nvPr/>
        </p:nvSpPr>
        <p:spPr>
          <a:xfrm>
            <a:off x="3698824" y="2303468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모서리가 둥근 직사각형 61">
            <a:extLst>
              <a:ext uri="{FF2B5EF4-FFF2-40B4-BE49-F238E27FC236}">
                <a16:creationId xmlns:a16="http://schemas.microsoft.com/office/drawing/2014/main" id="{966A1926-071E-4F4C-A586-9BA2685AEB64}"/>
              </a:ext>
            </a:extLst>
          </p:cNvPr>
          <p:cNvSpPr/>
          <p:nvPr/>
        </p:nvSpPr>
        <p:spPr>
          <a:xfrm>
            <a:off x="3215174" y="6157067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60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AD1A53-3C4F-415A-B864-407AB11F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66079"/>
              </p:ext>
            </p:extLst>
          </p:nvPr>
        </p:nvGraphicFramePr>
        <p:xfrm>
          <a:off x="197315" y="1124022"/>
          <a:ext cx="6546384" cy="5622069"/>
        </p:xfrm>
        <a:graphic>
          <a:graphicData uri="http://schemas.openxmlformats.org/drawingml/2006/table">
            <a:tbl>
              <a:tblPr/>
              <a:tblGrid>
                <a:gridCol w="1056016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1266304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18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</a:t>
                      </a: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signup.html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/member/signup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5260191">
                <a:tc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05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아이디 중복확인</a:t>
                      </a:r>
                      <a:endParaRPr lang="en-US" altLang="ko-KR" sz="1050" b="1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사용 가능 한 아이디 인지 확인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유효성검사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정규식으로 패스워드 길이와 영문자</a:t>
                      </a: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특수문자가 들어갔는지 검증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일치 여부 검사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패스워드가 일치하는지 검증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휴대전화 번호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휴대전화번호 형식 자동 완성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지역번호까지 변환 가능</a:t>
                      </a: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→ 위의 검증과정을 전부 통과한 경우 회원가입이 완료되면 메인 페이지로 이동</a:t>
                      </a: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2745B3C-2E5E-4FBE-AD7E-416D8756F9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7" y="1599492"/>
            <a:ext cx="3035750" cy="51061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1-2.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로그아웃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F75758-AC84-4E02-BEC5-592FF2F25928}"/>
              </a:ext>
            </a:extLst>
          </p:cNvPr>
          <p:cNvGraphicFramePr>
            <a:graphicFrameLocks noGrp="1"/>
          </p:cNvGraphicFramePr>
          <p:nvPr/>
        </p:nvGraphicFramePr>
        <p:xfrm>
          <a:off x="6888162" y="1149785"/>
          <a:ext cx="5184776" cy="5574709"/>
        </p:xfrm>
        <a:graphic>
          <a:graphicData uri="http://schemas.openxmlformats.org/drawingml/2006/table">
            <a:tbl>
              <a:tblPr/>
              <a:tblGrid>
                <a:gridCol w="640722">
                  <a:extLst>
                    <a:ext uri="{9D8B030D-6E8A-4147-A177-3AD203B41FA5}">
                      <a16:colId xmlns:a16="http://schemas.microsoft.com/office/drawing/2014/main" val="4257063178"/>
                    </a:ext>
                  </a:extLst>
                </a:gridCol>
                <a:gridCol w="1660054">
                  <a:extLst>
                    <a:ext uri="{9D8B030D-6E8A-4147-A177-3AD203B41FA5}">
                      <a16:colId xmlns:a16="http://schemas.microsoft.com/office/drawing/2014/main" val="3377798064"/>
                    </a:ext>
                  </a:extLst>
                </a:gridCol>
                <a:gridCol w="990207">
                  <a:extLst>
                    <a:ext uri="{9D8B030D-6E8A-4147-A177-3AD203B41FA5}">
                      <a16:colId xmlns:a16="http://schemas.microsoft.com/office/drawing/2014/main" val="94218280"/>
                    </a:ext>
                  </a:extLst>
                </a:gridCol>
                <a:gridCol w="427523">
                  <a:extLst>
                    <a:ext uri="{9D8B030D-6E8A-4147-A177-3AD203B41FA5}">
                      <a16:colId xmlns:a16="http://schemas.microsoft.com/office/drawing/2014/main" val="1880690520"/>
                    </a:ext>
                  </a:extLst>
                </a:gridCol>
                <a:gridCol w="427523">
                  <a:extLst>
                    <a:ext uri="{9D8B030D-6E8A-4147-A177-3AD203B41FA5}">
                      <a16:colId xmlns:a16="http://schemas.microsoft.com/office/drawing/2014/main" val="1856579021"/>
                    </a:ext>
                  </a:extLst>
                </a:gridCol>
                <a:gridCol w="1038747">
                  <a:extLst>
                    <a:ext uri="{9D8B030D-6E8A-4147-A177-3AD203B41FA5}">
                      <a16:colId xmlns:a16="http://schemas.microsoft.com/office/drawing/2014/main" val="937812240"/>
                    </a:ext>
                  </a:extLst>
                </a:gridCol>
              </a:tblGrid>
              <a:tr h="29954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아이디 중복검사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872450"/>
                  </a:ext>
                </a:extLst>
              </a:tr>
              <a:tr h="291614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3872515"/>
                  </a:ext>
                </a:extLst>
              </a:tr>
              <a:tr h="29161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38821"/>
                  </a:ext>
                </a:extLst>
              </a:tr>
              <a:tr h="29161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/member/{id}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정상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중복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서버오류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342629"/>
                  </a:ext>
                </a:extLst>
              </a:tr>
              <a:tr h="304437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1620063"/>
                  </a:ext>
                </a:extLst>
              </a:tr>
              <a:tr h="1329232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이미 존재하는 아이디가 있는지 검사를 수행한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후 결과를 반환한다</a:t>
                      </a: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en-US" altLang="ko-KR" sz="1000" b="1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300" b="0" i="0" spc="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 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아이디가 존재할 경우</a:t>
                      </a:r>
                      <a:endParaRPr lang="en-US" altLang="ko-KR" sz="1000" b="1" i="0" spc="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사용할 수 없는 아이디 입니다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경고와 함께 회원가입이 진행되지 않음</a:t>
                      </a:r>
                      <a:endParaRPr lang="en-US" altLang="ko-KR" sz="1000" b="0" i="0" spc="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000" b="0" i="0" spc="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 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아이디가 존재하지 않을 경우</a:t>
                      </a:r>
                      <a:endParaRPr lang="en-US" altLang="ko-KR" sz="1000" b="1" i="0" spc="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 가능한 아이디입니다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문구로 회원가입이 가능해짐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4189922"/>
                  </a:ext>
                </a:extLst>
              </a:tr>
              <a:tr h="346776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회원가입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2413220"/>
                  </a:ext>
                </a:extLst>
              </a:tr>
              <a:tr h="291614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6879442"/>
                  </a:ext>
                </a:extLst>
              </a:tr>
              <a:tr h="29161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168372"/>
                  </a:ext>
                </a:extLst>
              </a:tr>
              <a:tr h="29161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/member/signup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성공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rowCnt=0</a:t>
                      </a: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서버오류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77827"/>
                  </a:ext>
                </a:extLst>
              </a:tr>
              <a:tr h="312271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9566782"/>
                  </a:ext>
                </a:extLst>
              </a:tr>
              <a:tr h="1213866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아이디 중복확인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비밀번호 유효성검사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비밀번호 일치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검사 등을 전부 통과하면 서버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백엔드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정보가 전달되어 회원가입이 완료된다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전화번호 데이터의 경우 하이픈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(-)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을 </a:t>
                      </a:r>
                      <a:r>
                        <a:rPr lang="en-US" altLang="ko-KR" sz="1000" b="0" i="0" spc="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jquery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가 자동으로 제거한 다음 서버로 전달한다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8896942"/>
                  </a:ext>
                </a:extLst>
              </a:tr>
            </a:tbl>
          </a:graphicData>
        </a:graphic>
      </p:graphicFrame>
      <p:sp>
        <p:nvSpPr>
          <p:cNvPr id="18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2737882" y="236525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모서리가 둥근 직사각형 61">
            <a:extLst>
              <a:ext uri="{FF2B5EF4-FFF2-40B4-BE49-F238E27FC236}">
                <a16:creationId xmlns:a16="http://schemas.microsoft.com/office/drawing/2014/main" id="{19FE10A0-3A1D-40EC-8EC8-B125AD18D77E}"/>
              </a:ext>
            </a:extLst>
          </p:cNvPr>
          <p:cNvSpPr/>
          <p:nvPr/>
        </p:nvSpPr>
        <p:spPr>
          <a:xfrm>
            <a:off x="790648" y="295646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모서리가 둥근 직사각형 61">
            <a:extLst>
              <a:ext uri="{FF2B5EF4-FFF2-40B4-BE49-F238E27FC236}">
                <a16:creationId xmlns:a16="http://schemas.microsoft.com/office/drawing/2014/main" id="{D5ECCC69-3D97-4BD6-8912-EC1F07AB496F}"/>
              </a:ext>
            </a:extLst>
          </p:cNvPr>
          <p:cNvSpPr/>
          <p:nvPr/>
        </p:nvSpPr>
        <p:spPr>
          <a:xfrm>
            <a:off x="809698" y="5042436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모서리가 둥근 직사각형 61">
            <a:extLst>
              <a:ext uri="{FF2B5EF4-FFF2-40B4-BE49-F238E27FC236}">
                <a16:creationId xmlns:a16="http://schemas.microsoft.com/office/drawing/2014/main" id="{F990989C-FC78-43AB-94E6-7D73F7C5C1DC}"/>
              </a:ext>
            </a:extLst>
          </p:cNvPr>
          <p:cNvSpPr/>
          <p:nvPr/>
        </p:nvSpPr>
        <p:spPr>
          <a:xfrm>
            <a:off x="2336712" y="629021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모서리가 둥근 직사각형 61">
            <a:extLst>
              <a:ext uri="{FF2B5EF4-FFF2-40B4-BE49-F238E27FC236}">
                <a16:creationId xmlns:a16="http://schemas.microsoft.com/office/drawing/2014/main" id="{8BA0F374-DB80-4274-A7FA-0F8469A775B3}"/>
              </a:ext>
            </a:extLst>
          </p:cNvPr>
          <p:cNvSpPr/>
          <p:nvPr/>
        </p:nvSpPr>
        <p:spPr>
          <a:xfrm>
            <a:off x="800173" y="3749035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35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188" y="1751007"/>
            <a:ext cx="4270320" cy="4720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332DD9-9D4D-4DC1-8CE7-E8FE3AB471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15" y="1782125"/>
            <a:ext cx="4291673" cy="4305861"/>
          </a:xfrm>
          <a:prstGeom prst="rect">
            <a:avLst/>
          </a:prstGeom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AD1A53-3C4F-415A-B864-407AB11F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10893"/>
              </p:ext>
            </p:extLst>
          </p:nvPr>
        </p:nvGraphicFramePr>
        <p:xfrm>
          <a:off x="197315" y="1124022"/>
          <a:ext cx="5941676" cy="5624450"/>
        </p:xfrm>
        <a:graphic>
          <a:graphicData uri="http://schemas.openxmlformats.org/drawingml/2006/table">
            <a:tbl>
              <a:tblPr/>
              <a:tblGrid>
                <a:gridCol w="1008100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864685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222039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192299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544301">
                  <a:extLst>
                    <a:ext uri="{9D8B030D-6E8A-4147-A177-3AD203B41FA5}">
                      <a16:colId xmlns:a16="http://schemas.microsoft.com/office/drawing/2014/main" val="1949235296"/>
                    </a:ext>
                  </a:extLst>
                </a:gridCol>
                <a:gridCol w="1094252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425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regist.html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/project/register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5260191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입력정보 선택</a:t>
                      </a:r>
                      <a:endParaRPr lang="en-US" altLang="ko-KR" sz="1000" b="1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프로젝트 등록에 필요한 입력정보를 선택가능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이동에도 정보가 저장된 상태로 유지</a:t>
                      </a:r>
                      <a:r>
                        <a:rPr lang="en-US" altLang="ko-KR" sz="8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</a:t>
                      </a: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입력정보 설명</a:t>
                      </a:r>
                      <a:endParaRPr lang="en-US" altLang="ko-KR" sz="1000" b="1" i="0" spc="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9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입력정보에 대한 상세 설명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확인가능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b="0" i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글자수 제한</a:t>
                      </a:r>
                      <a:endParaRPr lang="en-US" altLang="ko-KR" sz="1000" b="1" i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900" b="0" kern="1200" spc="-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항목별 글자수</a:t>
                      </a:r>
                      <a:r>
                        <a:rPr lang="ko-KR" altLang="en-US" sz="9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체크 및 제한</a:t>
                      </a:r>
                      <a:endParaRPr lang="en-US" altLang="ko-KR" sz="900" b="0" i="0" spc="-5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1-3.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프로젝트 등록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(1/3)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03D057-D0B9-4A6D-BDE3-76C33F0B5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61701"/>
              </p:ext>
            </p:extLst>
          </p:nvPr>
        </p:nvGraphicFramePr>
        <p:xfrm>
          <a:off x="6248401" y="1124022"/>
          <a:ext cx="5884065" cy="5622069"/>
        </p:xfrm>
        <a:graphic>
          <a:graphicData uri="http://schemas.openxmlformats.org/drawingml/2006/table">
            <a:tbl>
              <a:tblPr/>
              <a:tblGrid>
                <a:gridCol w="1008100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864685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164428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1094252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18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regist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/project/register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52601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1" dirty="0"/>
                        <a:t>4.</a:t>
                      </a:r>
                      <a:r>
                        <a:rPr lang="en-US" altLang="ko-KR" sz="1000" b="1" baseline="0" dirty="0"/>
                        <a:t> </a:t>
                      </a:r>
                      <a:r>
                        <a:rPr lang="ko-KR" altLang="en-US" sz="1000" b="1" baseline="0" dirty="0"/>
                        <a:t>단일 이미지 미리보기</a:t>
                      </a:r>
                      <a:endParaRPr lang="en-US" altLang="ko-KR" sz="10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등록한 이미지를 미리 확인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altLang="ko-KR" sz="4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0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1" baseline="0" dirty="0"/>
                        <a:t>5. </a:t>
                      </a:r>
                      <a:r>
                        <a:rPr lang="ko-KR" altLang="en-US" sz="1000" b="1" baseline="0" dirty="0"/>
                        <a:t>단일 파일 업로드</a:t>
                      </a:r>
                      <a:endParaRPr lang="en-US" altLang="ko-KR" sz="1000" b="1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영역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이미지파일 업로드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로드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파일형식 유효성 검사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파일인지 검사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0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1" baseline="0" dirty="0"/>
                        <a:t>6. </a:t>
                      </a:r>
                      <a:r>
                        <a:rPr lang="ko-KR" altLang="en-US" sz="1000" b="1" baseline="0" dirty="0"/>
                        <a:t>다중 이미지 미리보기</a:t>
                      </a:r>
                      <a:endParaRPr lang="en-US" altLang="ko-KR" sz="1000" b="1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등록한 여러 이미지를 미리 확인 가능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000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1" baseline="0" dirty="0"/>
                        <a:t>7. </a:t>
                      </a:r>
                      <a:r>
                        <a:rPr lang="ko-KR" altLang="en-US" sz="1000" b="1" baseline="0" dirty="0"/>
                        <a:t>다중 이미지 업로드</a:t>
                      </a:r>
                      <a:endParaRPr lang="en-US" altLang="ko-KR" sz="1000" b="1" baseline="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영역 클릭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 다중 이미지 파일 업로드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로드</a:t>
                      </a:r>
                      <a:b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3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파일형식 유효성 검사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이미지 파일인지 검사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개수 검사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파일 개수가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개인지 검사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2" y="1512537"/>
            <a:ext cx="4214573" cy="5197347"/>
          </a:xfrm>
          <a:prstGeom prst="rect">
            <a:avLst/>
          </a:prstGeom>
        </p:spPr>
      </p:pic>
      <p:sp>
        <p:nvSpPr>
          <p:cNvPr id="15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2091193" y="2719346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637427" y="1620638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4008572" y="3765057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3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6632710" y="2626912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4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8487348" y="4111209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5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6431343" y="5617279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8487348" y="5613357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7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5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441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02443" y="1667865"/>
            <a:ext cx="13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  <a:latin typeface="+mj-ea"/>
                <a:ea typeface="+mj-ea"/>
              </a:rPr>
              <a:t>목 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751216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Ⅰ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프로젝트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3742054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Ⅱ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요구사항 정의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4732892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Ⅲ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기능 구현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EC036A-2C1A-425C-A399-F9A57925336C}"/>
              </a:ext>
            </a:extLst>
          </p:cNvPr>
          <p:cNvGrpSpPr/>
          <p:nvPr/>
        </p:nvGrpSpPr>
        <p:grpSpPr>
          <a:xfrm>
            <a:off x="619016" y="5750798"/>
            <a:ext cx="4969167" cy="707886"/>
            <a:chOff x="294640" y="3596640"/>
            <a:chExt cx="4969167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3FC7D0-A1F7-4F35-96D4-507390D9A788}"/>
                </a:ext>
              </a:extLst>
            </p:cNvPr>
            <p:cNvSpPr txBox="1"/>
            <p:nvPr/>
          </p:nvSpPr>
          <p:spPr>
            <a:xfrm>
              <a:off x="294640" y="359664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Ⅳ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28F36-B873-4251-82DE-BAA45ACA9D08}"/>
                </a:ext>
              </a:extLst>
            </p:cNvPr>
            <p:cNvSpPr txBox="1"/>
            <p:nvPr/>
          </p:nvSpPr>
          <p:spPr>
            <a:xfrm>
              <a:off x="943394" y="3688973"/>
              <a:ext cx="43204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 err="1">
                  <a:solidFill>
                    <a:srgbClr val="393939"/>
                  </a:solidFill>
                </a:rPr>
                <a:t>느낀점</a:t>
              </a:r>
              <a:r>
                <a:rPr lang="en-US" altLang="ko-KR" sz="2800" b="1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2800" b="1" spc="-150" dirty="0">
                  <a:solidFill>
                    <a:srgbClr val="393939"/>
                  </a:solidFill>
                </a:rPr>
                <a:t>한계점 및 극복방안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AD1A53-3C4F-415A-B864-407AB11F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496094"/>
              </p:ext>
            </p:extLst>
          </p:nvPr>
        </p:nvGraphicFramePr>
        <p:xfrm>
          <a:off x="197315" y="1124022"/>
          <a:ext cx="6546384" cy="5581577"/>
        </p:xfrm>
        <a:graphic>
          <a:graphicData uri="http://schemas.openxmlformats.org/drawingml/2006/table">
            <a:tbl>
              <a:tblPr/>
              <a:tblGrid>
                <a:gridCol w="1056016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1266304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5924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regist.html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/project/register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4142451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  <a:tr h="1079884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5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크리에이터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기존 정보 불러오기</a:t>
                      </a:r>
                      <a:endParaRPr lang="en-US" altLang="ko-KR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정보가 있을 경우 사진을 포함한 입력정보 불러옴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없을 경우 공백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항목별 글자수</a:t>
                      </a:r>
                      <a:r>
                        <a:rPr lang="ko-KR" altLang="en-US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체크 및 제한</a:t>
                      </a: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문자형식 제한</a:t>
                      </a: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칸</a:t>
                      </a: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숫자 입력 칸 구분</a:t>
                      </a:r>
                      <a:r>
                        <a:rPr lang="en-US" altLang="ko-KR" sz="105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50" b="1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5555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1-3.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프로젝트 등록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(2/3)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F75758-AC84-4E02-BEC5-592FF2F25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898873"/>
              </p:ext>
            </p:extLst>
          </p:nvPr>
        </p:nvGraphicFramePr>
        <p:xfrm>
          <a:off x="6888162" y="1149785"/>
          <a:ext cx="5184776" cy="2452247"/>
        </p:xfrm>
        <a:graphic>
          <a:graphicData uri="http://schemas.openxmlformats.org/drawingml/2006/table">
            <a:tbl>
              <a:tblPr/>
              <a:tblGrid>
                <a:gridCol w="640722">
                  <a:extLst>
                    <a:ext uri="{9D8B030D-6E8A-4147-A177-3AD203B41FA5}">
                      <a16:colId xmlns:a16="http://schemas.microsoft.com/office/drawing/2014/main" val="4257063178"/>
                    </a:ext>
                  </a:extLst>
                </a:gridCol>
                <a:gridCol w="1660054">
                  <a:extLst>
                    <a:ext uri="{9D8B030D-6E8A-4147-A177-3AD203B41FA5}">
                      <a16:colId xmlns:a16="http://schemas.microsoft.com/office/drawing/2014/main" val="3377798064"/>
                    </a:ext>
                  </a:extLst>
                </a:gridCol>
                <a:gridCol w="831362">
                  <a:extLst>
                    <a:ext uri="{9D8B030D-6E8A-4147-A177-3AD203B41FA5}">
                      <a16:colId xmlns:a16="http://schemas.microsoft.com/office/drawing/2014/main" val="9421828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88069052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937812240"/>
                    </a:ext>
                  </a:extLst>
                </a:gridCol>
              </a:tblGrid>
              <a:tr h="32635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등록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872450"/>
                  </a:ext>
                </a:extLst>
              </a:tr>
              <a:tr h="32703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3872515"/>
                  </a:ext>
                </a:extLst>
              </a:tr>
              <a:tr h="30501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38821"/>
                  </a:ext>
                </a:extLst>
              </a:tr>
              <a:tr h="32703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/project/register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정상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세션 </a:t>
                      </a:r>
                      <a:r>
                        <a:rPr lang="en-US" altLang="ko-KR" sz="1000" dirty="0"/>
                        <a:t>null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서버오류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파일오류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342629"/>
                  </a:ext>
                </a:extLst>
              </a:tr>
              <a:tr h="341420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1620063"/>
                  </a:ext>
                </a:extLst>
              </a:tr>
              <a:tr h="825373">
                <a:tc gridSpan="5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 정보는 기본정보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펀딩계획과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하나의 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form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으로 묶어 서버로 한번에 전송된다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418992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852160B-7AAE-4419-B06F-33826474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96" y="1484313"/>
            <a:ext cx="5173992" cy="4003101"/>
          </a:xfrm>
          <a:prstGeom prst="rect">
            <a:avLst/>
          </a:prstGeom>
        </p:spPr>
      </p:pic>
      <p:sp>
        <p:nvSpPr>
          <p:cNvPr id="7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3332121" y="2040362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모서리가 둥근 직사각형 61">
            <a:extLst>
              <a:ext uri="{FF2B5EF4-FFF2-40B4-BE49-F238E27FC236}">
                <a16:creationId xmlns:a16="http://schemas.microsoft.com/office/drawing/2014/main" id="{D3A1A9BF-5056-4FC2-995F-EAD4FF477A3D}"/>
              </a:ext>
            </a:extLst>
          </p:cNvPr>
          <p:cNvSpPr/>
          <p:nvPr/>
        </p:nvSpPr>
        <p:spPr>
          <a:xfrm>
            <a:off x="2642359" y="4487727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6F4C85-684A-4498-A0D2-DE48F17B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7288"/>
              </p:ext>
            </p:extLst>
          </p:nvPr>
        </p:nvGraphicFramePr>
        <p:xfrm>
          <a:off x="6888162" y="3602032"/>
          <a:ext cx="5184776" cy="3103568"/>
        </p:xfrm>
        <a:graphic>
          <a:graphicData uri="http://schemas.openxmlformats.org/drawingml/2006/table">
            <a:tbl>
              <a:tblPr/>
              <a:tblGrid>
                <a:gridCol w="640722">
                  <a:extLst>
                    <a:ext uri="{9D8B030D-6E8A-4147-A177-3AD203B41FA5}">
                      <a16:colId xmlns:a16="http://schemas.microsoft.com/office/drawing/2014/main" val="2250669655"/>
                    </a:ext>
                  </a:extLst>
                </a:gridCol>
                <a:gridCol w="1660054">
                  <a:extLst>
                    <a:ext uri="{9D8B030D-6E8A-4147-A177-3AD203B41FA5}">
                      <a16:colId xmlns:a16="http://schemas.microsoft.com/office/drawing/2014/main" val="1487809237"/>
                    </a:ext>
                  </a:extLst>
                </a:gridCol>
                <a:gridCol w="926612">
                  <a:extLst>
                    <a:ext uri="{9D8B030D-6E8A-4147-A177-3AD203B41FA5}">
                      <a16:colId xmlns:a16="http://schemas.microsoft.com/office/drawing/2014/main" val="303125088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786572875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4051373611"/>
                    </a:ext>
                  </a:extLst>
                </a:gridCol>
              </a:tblGrid>
              <a:tr h="38546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 프로필 정보 조회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829792"/>
                  </a:ext>
                </a:extLst>
              </a:tr>
              <a:tr h="324147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80364"/>
                  </a:ext>
                </a:extLst>
              </a:tr>
              <a:tr h="32414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27190"/>
                  </a:ext>
                </a:extLst>
              </a:tr>
              <a:tr h="37341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성공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</a:t>
                      </a:r>
                      <a:b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테이블에 없음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서버오류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503308"/>
                  </a:ext>
                </a:extLst>
              </a:tr>
              <a:tr h="347109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03128"/>
                  </a:ext>
                </a:extLst>
              </a:tr>
              <a:tr h="1349288"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기준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(creator Table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insert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되는 시점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 페이지에서 닉네임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 중 적어도 한 개 입력한 경우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(pk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cr_id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제외 모두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NULL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 허용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등록 시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정보 입력한 경우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확인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테이블에서 정보 조회 후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1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70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19955E6-744B-4ADE-9710-6CC08D01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70776"/>
              </p:ext>
            </p:extLst>
          </p:nvPr>
        </p:nvGraphicFramePr>
        <p:xfrm>
          <a:off x="197314" y="1124022"/>
          <a:ext cx="6546388" cy="5622069"/>
        </p:xfrm>
        <a:graphic>
          <a:graphicData uri="http://schemas.openxmlformats.org/drawingml/2006/table">
            <a:tbl>
              <a:tblPr/>
              <a:tblGrid>
                <a:gridCol w="1110699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952688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119403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346412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316539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495028">
                  <a:extLst>
                    <a:ext uri="{9D8B030D-6E8A-4147-A177-3AD203B41FA5}">
                      <a16:colId xmlns:a16="http://schemas.microsoft.com/office/drawing/2014/main" val="4148048693"/>
                    </a:ext>
                  </a:extLst>
                </a:gridCol>
                <a:gridCol w="1205619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18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regist.html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/project/register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5260191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/>
                          <a:ea typeface="+mn-ea"/>
                          <a:cs typeface="+mn-cs"/>
                        </a:rPr>
                        <a:t>1.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/>
                          <a:ea typeface="+mn-ea"/>
                          <a:cs typeface="+mn-cs"/>
                        </a:rPr>
                        <a:t>datePicker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ko-KR" altLang="en-US" sz="10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종료일을 먼저 고른 경우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시작일은 종료일 하루 전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까지만 가능하도록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없는 경우엔 제한을 걸지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시작일을 먼저 고른 경우</a:t>
                      </a:r>
                      <a:b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종료일은 시작일 하루 뒤부터 가능하도록 않음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ko-KR" altLang="en-US" sz="10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시작일자나 종료일자가 </a:t>
                      </a:r>
                      <a:r>
                        <a:rPr lang="ko-KR" altLang="en-US" sz="1000" b="0" kern="1200" spc="-5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세팅되어</a:t>
                      </a:r>
                      <a:r>
                        <a:rPr lang="ko-KR" altLang="en-US" sz="1000" b="0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있지 않을 경우에는 선택에 제한이 걸리지 않음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글자수 제한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항목별 글자수 체크 및 제한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 marL="57611" marR="57611" marT="16460" marB="1646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7611" marR="57611" marT="16460" marB="1646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1-3.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프로젝트 등록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(3/3)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F75758-AC84-4E02-BEC5-592FF2F25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194828"/>
              </p:ext>
            </p:extLst>
          </p:nvPr>
        </p:nvGraphicFramePr>
        <p:xfrm>
          <a:off x="6888163" y="1149787"/>
          <a:ext cx="5184775" cy="5536858"/>
        </p:xfrm>
        <a:graphic>
          <a:graphicData uri="http://schemas.openxmlformats.org/drawingml/2006/table">
            <a:tbl>
              <a:tblPr/>
              <a:tblGrid>
                <a:gridCol w="640723">
                  <a:extLst>
                    <a:ext uri="{9D8B030D-6E8A-4147-A177-3AD203B41FA5}">
                      <a16:colId xmlns:a16="http://schemas.microsoft.com/office/drawing/2014/main" val="4257063178"/>
                    </a:ext>
                  </a:extLst>
                </a:gridCol>
                <a:gridCol w="1660053">
                  <a:extLst>
                    <a:ext uri="{9D8B030D-6E8A-4147-A177-3AD203B41FA5}">
                      <a16:colId xmlns:a16="http://schemas.microsoft.com/office/drawing/2014/main" val="3377798064"/>
                    </a:ext>
                  </a:extLst>
                </a:gridCol>
                <a:gridCol w="821836">
                  <a:extLst>
                    <a:ext uri="{9D8B030D-6E8A-4147-A177-3AD203B41FA5}">
                      <a16:colId xmlns:a16="http://schemas.microsoft.com/office/drawing/2014/main" val="9421828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880690520"/>
                    </a:ext>
                  </a:extLst>
                </a:gridCol>
                <a:gridCol w="1233488">
                  <a:extLst>
                    <a:ext uri="{9D8B030D-6E8A-4147-A177-3AD203B41FA5}">
                      <a16:colId xmlns:a16="http://schemas.microsoft.com/office/drawing/2014/main" val="937812240"/>
                    </a:ext>
                  </a:extLst>
                </a:gridCol>
              </a:tblGrid>
              <a:tr h="34122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등록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872450"/>
                  </a:ext>
                </a:extLst>
              </a:tr>
              <a:tr h="309757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387251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38821"/>
                  </a:ext>
                </a:extLst>
              </a:tr>
              <a:tr h="31186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/project/register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정상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세션 </a:t>
                      </a:r>
                      <a:r>
                        <a:rPr lang="en-US" altLang="ko-KR" sz="1000" dirty="0"/>
                        <a:t>null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서버오류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파일오류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342629"/>
                  </a:ext>
                </a:extLst>
              </a:tr>
              <a:tr h="323378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1620063"/>
                  </a:ext>
                </a:extLst>
              </a:tr>
              <a:tr h="3961734"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기본정보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데이터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카테고리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제목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요약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소개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대표이미지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상세 이미지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개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창작자 정보 데이터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닉네임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프로필 이미지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창작자 소개 글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 계좌번호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은행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예금주</a:t>
                      </a:r>
                      <a:endParaRPr lang="en-US" altLang="ko-KR" sz="1000" b="0" i="0" spc="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펀딩계획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데이터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제품 낱개 가격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최대 판매가능 개수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목표 개수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시작일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종료일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결제 종료일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성공 시 후원금액 정산일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각각 분리된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form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형식 데이터인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위의 세가지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항목을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하나의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form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형식으로 묶어 </a:t>
                      </a:r>
                      <a:b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000" b="0" i="0" spc="0" baseline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백엔드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r>
                        <a:rPr lang="ko-KR" altLang="en-US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로 전송한다</a:t>
                      </a:r>
                      <a:r>
                        <a:rPr lang="en-US" altLang="ko-KR" sz="1000" b="0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백엔드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수행 내용</a:t>
                      </a:r>
                      <a:endParaRPr lang="en-US" altLang="ko-KR" sz="1000" b="1" i="0" spc="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000" b="1" i="0" spc="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로그인 상태 검사</a:t>
                      </a:r>
                      <a:endParaRPr lang="en-US" altLang="ko-KR" sz="1000" b="1" i="0" spc="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되어있지 않은 경우 등록불가</a:t>
                      </a:r>
                      <a:endParaRPr lang="en-US" altLang="ko-KR" sz="1000" b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400" b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창작자 정보가 기존에 존재하는지 검사</a:t>
                      </a:r>
                      <a:endParaRPr lang="en-US" altLang="ko-KR" sz="1000" b="1" i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기존에 존재할 경우 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update</a:t>
                      </a: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기존에 존재하지 않을 경우 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insert</a:t>
                      </a: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프로필 이미지 파일 변경사항 검증</a:t>
                      </a:r>
                      <a:endParaRPr lang="en-US" altLang="ko-KR" sz="1000" b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400" b="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</a:t>
                      </a:r>
                      <a:r>
                        <a:rPr lang="ko-KR" altLang="en-US" sz="1000" b="1" i="0" kern="12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 등으로 이미지 업로드가 불완전한 경우</a:t>
                      </a:r>
                      <a:endParaRPr lang="en-US" altLang="ko-KR" sz="1000" b="1" i="0" kern="12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입력정보를 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transactional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롤백 및 업로드 된 다른 이미지파일 삭제 후 </a:t>
                      </a:r>
                      <a:b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에러코드</a:t>
                      </a:r>
                      <a:r>
                        <a:rPr lang="en-US" altLang="ko-KR" sz="1000" b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(500)</a:t>
                      </a:r>
                      <a:r>
                        <a:rPr lang="en-US" altLang="ko-KR" sz="1000" b="0" kern="12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41899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B952B5B-35E7-4D1F-A7D8-023AABDF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4" y="1524804"/>
            <a:ext cx="4822166" cy="5221287"/>
          </a:xfrm>
          <a:prstGeom prst="rect">
            <a:avLst/>
          </a:prstGeom>
        </p:spPr>
      </p:pic>
      <p:sp>
        <p:nvSpPr>
          <p:cNvPr id="7" name="모서리가 둥근 직사각형 61">
            <a:extLst>
              <a:ext uri="{FF2B5EF4-FFF2-40B4-BE49-F238E27FC236}">
                <a16:creationId xmlns:a16="http://schemas.microsoft.com/office/drawing/2014/main" id="{9A3FBACC-4EF4-4FFF-91CE-7A3CF2B0D786}"/>
              </a:ext>
            </a:extLst>
          </p:cNvPr>
          <p:cNvSpPr/>
          <p:nvPr/>
        </p:nvSpPr>
        <p:spPr>
          <a:xfrm>
            <a:off x="3248301" y="1941302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모서리가 둥근 직사각형 61">
            <a:extLst>
              <a:ext uri="{FF2B5EF4-FFF2-40B4-BE49-F238E27FC236}">
                <a16:creationId xmlns:a16="http://schemas.microsoft.com/office/drawing/2014/main" id="{DBB0C3E1-0DD4-461F-AE1D-B4B6991C648D}"/>
              </a:ext>
            </a:extLst>
          </p:cNvPr>
          <p:cNvSpPr/>
          <p:nvPr/>
        </p:nvSpPr>
        <p:spPr>
          <a:xfrm>
            <a:off x="3404843" y="4767767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0" name="모서리가 둥근 직사각형 61">
            <a:extLst>
              <a:ext uri="{FF2B5EF4-FFF2-40B4-BE49-F238E27FC236}">
                <a16:creationId xmlns:a16="http://schemas.microsoft.com/office/drawing/2014/main" id="{B0CBFD60-724B-43EF-BB96-AF8224E00A4B}"/>
              </a:ext>
            </a:extLst>
          </p:cNvPr>
          <p:cNvSpPr/>
          <p:nvPr/>
        </p:nvSpPr>
        <p:spPr>
          <a:xfrm>
            <a:off x="2142557" y="4767767"/>
            <a:ext cx="156542" cy="1699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66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A49C1E8-F65E-46A0-8766-EA34977FF5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4" y="1523442"/>
            <a:ext cx="4157146" cy="519272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1F177-FDE2-4349-B8EA-C8A3862CF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43407"/>
              </p:ext>
            </p:extLst>
          </p:nvPr>
        </p:nvGraphicFramePr>
        <p:xfrm>
          <a:off x="6881408" y="1109509"/>
          <a:ext cx="5191529" cy="5629098"/>
        </p:xfrm>
        <a:graphic>
          <a:graphicData uri="http://schemas.openxmlformats.org/drawingml/2006/table">
            <a:tbl>
              <a:tblPr/>
              <a:tblGrid>
                <a:gridCol w="532052">
                  <a:extLst>
                    <a:ext uri="{9D8B030D-6E8A-4147-A177-3AD203B41FA5}">
                      <a16:colId xmlns:a16="http://schemas.microsoft.com/office/drawing/2014/main" val="1769141376"/>
                    </a:ext>
                  </a:extLst>
                </a:gridCol>
                <a:gridCol w="1378495">
                  <a:extLst>
                    <a:ext uri="{9D8B030D-6E8A-4147-A177-3AD203B41FA5}">
                      <a16:colId xmlns:a16="http://schemas.microsoft.com/office/drawing/2014/main" val="2517601598"/>
                    </a:ext>
                  </a:extLst>
                </a:gridCol>
                <a:gridCol w="1459111">
                  <a:extLst>
                    <a:ext uri="{9D8B030D-6E8A-4147-A177-3AD203B41FA5}">
                      <a16:colId xmlns:a16="http://schemas.microsoft.com/office/drawing/2014/main" val="3317889036"/>
                    </a:ext>
                  </a:extLst>
                </a:gridCol>
                <a:gridCol w="943181">
                  <a:extLst>
                    <a:ext uri="{9D8B030D-6E8A-4147-A177-3AD203B41FA5}">
                      <a16:colId xmlns:a16="http://schemas.microsoft.com/office/drawing/2014/main" val="1720180042"/>
                    </a:ext>
                  </a:extLst>
                </a:gridCol>
                <a:gridCol w="878690">
                  <a:extLst>
                    <a:ext uri="{9D8B030D-6E8A-4147-A177-3AD203B41FA5}">
                      <a16:colId xmlns:a16="http://schemas.microsoft.com/office/drawing/2014/main" val="115797839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메인 페이지의 각 영역에 해당하는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select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47177"/>
                  </a:ext>
                </a:extLst>
              </a:tr>
              <a:tr h="292546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</a:t>
                      </a: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&lt;List&lt;ProjectDTO&gt;&gt;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772263"/>
                  </a:ext>
                </a:extLst>
              </a:tr>
              <a:tr h="292546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63215"/>
                  </a:ext>
                </a:extLst>
              </a:tr>
              <a:tr h="40340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/main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각 영역에 해당하는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목록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list.Size=0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서버에러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77314"/>
                  </a:ext>
                </a:extLst>
              </a:tr>
              <a:tr h="377231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99804"/>
                  </a:ext>
                </a:extLst>
              </a:tr>
              <a:tr h="3894595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인기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수가 많은 순으로 프로젝트 출력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신규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번호 내림차순으로 프로젝트 출력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공개 예정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시작일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&gt;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 프로젝트 출력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성공 임박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75 ~ 100%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출력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로그인 후 북마크 버튼 클릭 시 북마크 추가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 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썸네일 이미지 혹은 타이틀 클릭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: /project/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info?no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={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프로젝트번호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번호의 프로젝트 상세 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9645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5D95C3-494E-4F90-B40C-44BA6AA6D9A6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023B1-2C16-47DF-835D-113FBE45DE50}"/>
              </a:ext>
            </a:extLst>
          </p:cNvPr>
          <p:cNvSpPr txBox="1"/>
          <p:nvPr/>
        </p:nvSpPr>
        <p:spPr>
          <a:xfrm>
            <a:off x="335025" y="127316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2-1.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메인화면</a:t>
            </a:r>
            <a:endParaRPr lang="ko-KR" altLang="en-US" sz="3600" spc="-300" dirty="0">
              <a:solidFill>
                <a:schemeClr val="bg1"/>
              </a:solidFill>
            </a:endParaRP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61">
            <a:extLst>
              <a:ext uri="{FF2B5EF4-FFF2-40B4-BE49-F238E27FC236}">
                <a16:creationId xmlns:a16="http://schemas.microsoft.com/office/drawing/2014/main" id="{52FE95E5-5B62-4AA7-8F5F-89181D2768F6}"/>
              </a:ext>
            </a:extLst>
          </p:cNvPr>
          <p:cNvSpPr/>
          <p:nvPr/>
        </p:nvSpPr>
        <p:spPr>
          <a:xfrm>
            <a:off x="1143738" y="4717148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9AD1A53-3C4F-415A-B864-407AB11F0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94636"/>
              </p:ext>
            </p:extLst>
          </p:nvPr>
        </p:nvGraphicFramePr>
        <p:xfrm>
          <a:off x="197315" y="1124022"/>
          <a:ext cx="6546384" cy="5622069"/>
        </p:xfrm>
        <a:graphic>
          <a:graphicData uri="http://schemas.openxmlformats.org/drawingml/2006/table">
            <a:tbl>
              <a:tblPr/>
              <a:tblGrid>
                <a:gridCol w="1056016">
                  <a:extLst>
                    <a:ext uri="{9D8B030D-6E8A-4147-A177-3AD203B41FA5}">
                      <a16:colId xmlns:a16="http://schemas.microsoft.com/office/drawing/2014/main" val="1869921826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700973341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4213754705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2083596037"/>
                    </a:ext>
                  </a:extLst>
                </a:gridCol>
                <a:gridCol w="1056016">
                  <a:extLst>
                    <a:ext uri="{9D8B030D-6E8A-4147-A177-3AD203B41FA5}">
                      <a16:colId xmlns:a16="http://schemas.microsoft.com/office/drawing/2014/main" val="1502500199"/>
                    </a:ext>
                  </a:extLst>
                </a:gridCol>
                <a:gridCol w="1266304">
                  <a:extLst>
                    <a:ext uri="{9D8B030D-6E8A-4147-A177-3AD203B41FA5}">
                      <a16:colId xmlns:a16="http://schemas.microsoft.com/office/drawing/2014/main" val="2974116552"/>
                    </a:ext>
                  </a:extLst>
                </a:gridCol>
              </a:tblGrid>
              <a:tr h="3618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모든 사용자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index.html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04841"/>
                  </a:ext>
                </a:extLst>
              </a:tr>
              <a:tr h="2019006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슬라이더 형식의 광고 영역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인기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많은 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신규 프로젝트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최신순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공개 예정 프로젝트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성공 임박 프로젝트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75~100%)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3251"/>
                  </a:ext>
                </a:extLst>
              </a:tr>
              <a:tr h="324118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</a:t>
                      </a:r>
                      <a:r>
                        <a:rPr lang="ko-KR" altLang="en-US" sz="105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썸네일이미지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혹은 </a:t>
                      </a:r>
                      <a:endParaRPr lang="en-US" altLang="ko-KR" sz="105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타이틀 클릭 시 </a:t>
                      </a:r>
                      <a:endParaRPr lang="en-US" altLang="ko-KR" sz="105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→ 프로젝트 상세 페이지로 이동 </a:t>
                      </a: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(URL </a:t>
                      </a:r>
                      <a:r>
                        <a:rPr lang="ko-KR" altLang="en-US" sz="105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쿼리스트링</a:t>
                      </a: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ex) 1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번 프로젝트 클릭 시 </a:t>
                      </a: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en-US" altLang="ko-KR" sz="105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info?no</a:t>
                      </a:r>
                      <a:r>
                        <a:rPr lang="en-US" altLang="ko-KR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=1 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페이지로 이동</a:t>
                      </a: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 </a:t>
                      </a:r>
                    </a:p>
                  </a:txBody>
                  <a:tcPr marL="57611" marR="57611" marT="16460" marB="1646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85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6E6ECA-0992-4FF9-8EC7-28B470582910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7574C-57FB-4F53-BD2F-D843D8EEA69E}"/>
              </a:ext>
            </a:extLst>
          </p:cNvPr>
          <p:cNvSpPr txBox="1"/>
          <p:nvPr/>
        </p:nvSpPr>
        <p:spPr>
          <a:xfrm>
            <a:off x="335025" y="127316"/>
            <a:ext cx="3616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2-2.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목록</a:t>
            </a:r>
          </a:p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61">
            <a:extLst>
              <a:ext uri="{FF2B5EF4-FFF2-40B4-BE49-F238E27FC236}">
                <a16:creationId xmlns:a16="http://schemas.microsoft.com/office/drawing/2014/main" id="{AEC7DB5E-B156-4993-B05D-EEE80480E33F}"/>
              </a:ext>
            </a:extLst>
          </p:cNvPr>
          <p:cNvSpPr/>
          <p:nvPr/>
        </p:nvSpPr>
        <p:spPr>
          <a:xfrm>
            <a:off x="1143738" y="4717148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68F2C62-68C8-4867-BF44-8F88F0415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09771"/>
              </p:ext>
            </p:extLst>
          </p:nvPr>
        </p:nvGraphicFramePr>
        <p:xfrm>
          <a:off x="159214" y="1124023"/>
          <a:ext cx="6603534" cy="5592146"/>
        </p:xfrm>
        <a:graphic>
          <a:graphicData uri="http://schemas.openxmlformats.org/drawingml/2006/table">
            <a:tbl>
              <a:tblPr/>
              <a:tblGrid>
                <a:gridCol w="1100589">
                  <a:extLst>
                    <a:ext uri="{9D8B030D-6E8A-4147-A177-3AD203B41FA5}">
                      <a16:colId xmlns:a16="http://schemas.microsoft.com/office/drawing/2014/main" val="1466273778"/>
                    </a:ext>
                  </a:extLst>
                </a:gridCol>
                <a:gridCol w="1100589">
                  <a:extLst>
                    <a:ext uri="{9D8B030D-6E8A-4147-A177-3AD203B41FA5}">
                      <a16:colId xmlns:a16="http://schemas.microsoft.com/office/drawing/2014/main" val="3747267150"/>
                    </a:ext>
                  </a:extLst>
                </a:gridCol>
                <a:gridCol w="1100589">
                  <a:extLst>
                    <a:ext uri="{9D8B030D-6E8A-4147-A177-3AD203B41FA5}">
                      <a16:colId xmlns:a16="http://schemas.microsoft.com/office/drawing/2014/main" val="3100846641"/>
                    </a:ext>
                  </a:extLst>
                </a:gridCol>
                <a:gridCol w="1100589">
                  <a:extLst>
                    <a:ext uri="{9D8B030D-6E8A-4147-A177-3AD203B41FA5}">
                      <a16:colId xmlns:a16="http://schemas.microsoft.com/office/drawing/2014/main" val="609438267"/>
                    </a:ext>
                  </a:extLst>
                </a:gridCol>
                <a:gridCol w="1100589">
                  <a:extLst>
                    <a:ext uri="{9D8B030D-6E8A-4147-A177-3AD203B41FA5}">
                      <a16:colId xmlns:a16="http://schemas.microsoft.com/office/drawing/2014/main" val="546832715"/>
                    </a:ext>
                  </a:extLst>
                </a:gridCol>
                <a:gridCol w="1100589">
                  <a:extLst>
                    <a:ext uri="{9D8B030D-6E8A-4147-A177-3AD203B41FA5}">
                      <a16:colId xmlns:a16="http://schemas.microsoft.com/office/drawing/2014/main" val="991263860"/>
                    </a:ext>
                  </a:extLst>
                </a:gridCol>
              </a:tblGrid>
              <a:tr h="35440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모든 사용자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list.html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/project/list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26075"/>
                  </a:ext>
                </a:extLst>
              </a:tr>
              <a:tr h="2011323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필터링 및 검색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카테고리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정렬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222012"/>
                  </a:ext>
                </a:extLst>
              </a:tr>
              <a:tr h="322642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필터링 및 검색 기능 활용하여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원하는 프로젝트 목록을 불러올 수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있음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목록은 무한 스크롤 방식  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으로 구현하여 스크롤이 끝에 도달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하면 다음 페이지에 해당하는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프로젝트를 불러옴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4903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FFF9BC5-BFE2-46BF-9C2C-C4229CDA3C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14" y="1522475"/>
            <a:ext cx="4365542" cy="5163579"/>
          </a:xfrm>
          <a:prstGeom prst="rect">
            <a:avLst/>
          </a:prstGeom>
        </p:spPr>
      </p:pic>
      <p:sp>
        <p:nvSpPr>
          <p:cNvPr id="20" name="모서리가 둥근 직사각형 61">
            <a:extLst>
              <a:ext uri="{FF2B5EF4-FFF2-40B4-BE49-F238E27FC236}">
                <a16:creationId xmlns:a16="http://schemas.microsoft.com/office/drawing/2014/main" id="{D8BB3694-6DED-4417-9C41-39C338427AA0}"/>
              </a:ext>
            </a:extLst>
          </p:cNvPr>
          <p:cNvSpPr/>
          <p:nvPr/>
        </p:nvSpPr>
        <p:spPr>
          <a:xfrm>
            <a:off x="387776" y="6404895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1" name="모서리가 둥근 직사각형 61">
            <a:extLst>
              <a:ext uri="{FF2B5EF4-FFF2-40B4-BE49-F238E27FC236}">
                <a16:creationId xmlns:a16="http://schemas.microsoft.com/office/drawing/2014/main" id="{29285429-2464-457A-8890-B6B69570A631}"/>
              </a:ext>
            </a:extLst>
          </p:cNvPr>
          <p:cNvSpPr/>
          <p:nvPr/>
        </p:nvSpPr>
        <p:spPr>
          <a:xfrm>
            <a:off x="390151" y="198471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C66D95B-A3B4-4788-B91C-D405B7DC9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925"/>
              </p:ext>
            </p:extLst>
          </p:nvPr>
        </p:nvGraphicFramePr>
        <p:xfrm>
          <a:off x="6888286" y="1124022"/>
          <a:ext cx="5199916" cy="5589941"/>
        </p:xfrm>
        <a:graphic>
          <a:graphicData uri="http://schemas.openxmlformats.org/drawingml/2006/table">
            <a:tbl>
              <a:tblPr/>
              <a:tblGrid>
                <a:gridCol w="532911">
                  <a:extLst>
                    <a:ext uri="{9D8B030D-6E8A-4147-A177-3AD203B41FA5}">
                      <a16:colId xmlns:a16="http://schemas.microsoft.com/office/drawing/2014/main" val="1687111437"/>
                    </a:ext>
                  </a:extLst>
                </a:gridCol>
                <a:gridCol w="1380723">
                  <a:extLst>
                    <a:ext uri="{9D8B030D-6E8A-4147-A177-3AD203B41FA5}">
                      <a16:colId xmlns:a16="http://schemas.microsoft.com/office/drawing/2014/main" val="656963150"/>
                    </a:ext>
                  </a:extLst>
                </a:gridCol>
                <a:gridCol w="1340351">
                  <a:extLst>
                    <a:ext uri="{9D8B030D-6E8A-4147-A177-3AD203B41FA5}">
                      <a16:colId xmlns:a16="http://schemas.microsoft.com/office/drawing/2014/main" val="866427857"/>
                    </a:ext>
                  </a:extLst>
                </a:gridCol>
                <a:gridCol w="1001226">
                  <a:extLst>
                    <a:ext uri="{9D8B030D-6E8A-4147-A177-3AD203B41FA5}">
                      <a16:colId xmlns:a16="http://schemas.microsoft.com/office/drawing/2014/main" val="750407550"/>
                    </a:ext>
                  </a:extLst>
                </a:gridCol>
                <a:gridCol w="944705">
                  <a:extLst>
                    <a:ext uri="{9D8B030D-6E8A-4147-A177-3AD203B41FA5}">
                      <a16:colId xmlns:a16="http://schemas.microsoft.com/office/drawing/2014/main" val="1880472843"/>
                    </a:ext>
                  </a:extLst>
                </a:gridCol>
              </a:tblGrid>
              <a:tr h="3618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목록 조회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필터링 및 검색 기능 사용 가능 </a:t>
                      </a:r>
                    </a:p>
                  </a:txBody>
                  <a:tcPr marL="58672" marR="58672" marT="16763" marB="16763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50936"/>
                  </a:ext>
                </a:extLst>
              </a:tr>
              <a:tr h="259753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</a:t>
                      </a:r>
                      <a:r>
                        <a:rPr lang="en-US" sz="7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&lt;List&lt;ProjectDTO&gt;&gt;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95487"/>
                  </a:ext>
                </a:extLst>
              </a:tr>
              <a:tr h="24682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08266"/>
                  </a:ext>
                </a:extLst>
              </a:tr>
              <a:tr h="35252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project/list/{page}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해당 요청페이지 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리스트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list.Size=0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서버에러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563853"/>
                  </a:ext>
                </a:extLst>
              </a:tr>
              <a:tr h="259753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70225"/>
                  </a:ext>
                </a:extLst>
              </a:tr>
              <a:tr h="3302119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/project/list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전체 프로젝트를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인기순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많은 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으로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-/project/list/1?category=0&amp;state=0&amp;goal=0&amp;standard=0&amp;word=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필터링 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카테고리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캔들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조향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비누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도예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섬유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·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자수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 예정 프로젝트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 중 프로젝트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완료된 프로젝트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-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(75%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이하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75% ~ 100%, 100%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초과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정렬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인기순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 신순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마감임박순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검색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제목에 포함된 단어로 검색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동적 쿼리를 사용하여 구현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로그인 후 북마크 버튼 클릭 시 북마크 추가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스크롤이 끝에 닿으면 다음 페이지에 해당하는 프로젝트 리스트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목록이 없으면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Http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 코드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NO CONTENT(204)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 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info?no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={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프로젝트번호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썸네일 이미지 혹은 타이틀 클릭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→해당 번호의 프로젝트 상세 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82053"/>
                  </a:ext>
                </a:extLst>
              </a:tr>
              <a:tr h="259753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436265"/>
                  </a:ext>
                </a:extLst>
              </a:tr>
              <a:tr h="547336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브라우저의 확대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축소값이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가 아닐 때 무한 스크롤이 작동하지 않음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672" marR="58672" marT="16763" marB="16763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03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9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7FD749-B447-4FDA-AAB9-9DF282AEECE4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C8DA0-EE2C-4AE8-9AF6-0872CBAC6B02}"/>
              </a:ext>
            </a:extLst>
          </p:cNvPr>
          <p:cNvSpPr txBox="1"/>
          <p:nvPr/>
        </p:nvSpPr>
        <p:spPr>
          <a:xfrm>
            <a:off x="335025" y="127316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2-3.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상세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7AFA13-4484-40AD-A954-83A0F8355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58580"/>
              </p:ext>
            </p:extLst>
          </p:nvPr>
        </p:nvGraphicFramePr>
        <p:xfrm>
          <a:off x="155575" y="1125538"/>
          <a:ext cx="6588124" cy="5580062"/>
        </p:xfrm>
        <a:graphic>
          <a:graphicData uri="http://schemas.openxmlformats.org/drawingml/2006/table">
            <a:tbl>
              <a:tblPr/>
              <a:tblGrid>
                <a:gridCol w="1096313">
                  <a:extLst>
                    <a:ext uri="{9D8B030D-6E8A-4147-A177-3AD203B41FA5}">
                      <a16:colId xmlns:a16="http://schemas.microsoft.com/office/drawing/2014/main" val="2024672572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3083103784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1409577572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1571166536"/>
                    </a:ext>
                  </a:extLst>
                </a:gridCol>
                <a:gridCol w="717214">
                  <a:extLst>
                    <a:ext uri="{9D8B030D-6E8A-4147-A177-3AD203B41FA5}">
                      <a16:colId xmlns:a16="http://schemas.microsoft.com/office/drawing/2014/main" val="3183561222"/>
                    </a:ext>
                  </a:extLst>
                </a:gridCol>
                <a:gridCol w="1485658">
                  <a:extLst>
                    <a:ext uri="{9D8B030D-6E8A-4147-A177-3AD203B41FA5}">
                      <a16:colId xmlns:a16="http://schemas.microsoft.com/office/drawing/2014/main" val="1564685754"/>
                    </a:ext>
                  </a:extLst>
                </a:gridCol>
              </a:tblGrid>
              <a:tr h="35269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모든 사용자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info.html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/project/info?no={no}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961400"/>
                  </a:ext>
                </a:extLst>
              </a:tr>
              <a:tr h="1599702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-6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번호의 프로젝트 상세 정보 조회</a:t>
                      </a:r>
                      <a:endParaRPr lang="en-US" altLang="ko-KR" sz="1000" b="0" i="0" spc="-6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크리에이터의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크리에이터의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다른 프로젝트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조회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83457"/>
                  </a:ext>
                </a:extLst>
              </a:tr>
              <a:tr h="362767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버튼 클릭 시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→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-7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 </a:t>
                      </a:r>
                      <a:r>
                        <a:rPr lang="ko-KR" altLang="en-US" sz="1000" b="0" i="0" spc="-7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에이터의</a:t>
                      </a:r>
                      <a:r>
                        <a:rPr lang="ko-KR" altLang="en-US" sz="1000" b="0" i="0" spc="-7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다른 프로젝트 클릭 시 </a:t>
                      </a:r>
                      <a:endParaRPr lang="en-US" altLang="ko-KR" sz="1000" b="0" i="0" spc="-70" baseline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→해당하는 번호의 프로젝트 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 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4599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FA53AE-0A86-482C-A247-03DE2C2BF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8110"/>
              </p:ext>
            </p:extLst>
          </p:nvPr>
        </p:nvGraphicFramePr>
        <p:xfrm>
          <a:off x="6888163" y="1125538"/>
          <a:ext cx="5184776" cy="5530559"/>
        </p:xfrm>
        <a:graphic>
          <a:graphicData uri="http://schemas.openxmlformats.org/drawingml/2006/table">
            <a:tbl>
              <a:tblPr/>
              <a:tblGrid>
                <a:gridCol w="531359">
                  <a:extLst>
                    <a:ext uri="{9D8B030D-6E8A-4147-A177-3AD203B41FA5}">
                      <a16:colId xmlns:a16="http://schemas.microsoft.com/office/drawing/2014/main" val="2629169242"/>
                    </a:ext>
                  </a:extLst>
                </a:gridCol>
                <a:gridCol w="1376703">
                  <a:extLst>
                    <a:ext uri="{9D8B030D-6E8A-4147-A177-3AD203B41FA5}">
                      <a16:colId xmlns:a16="http://schemas.microsoft.com/office/drawing/2014/main" val="4133124763"/>
                    </a:ext>
                  </a:extLst>
                </a:gridCol>
                <a:gridCol w="1093499">
                  <a:extLst>
                    <a:ext uri="{9D8B030D-6E8A-4147-A177-3AD203B41FA5}">
                      <a16:colId xmlns:a16="http://schemas.microsoft.com/office/drawing/2014/main" val="3980980722"/>
                    </a:ext>
                  </a:extLst>
                </a:gridCol>
                <a:gridCol w="1241260">
                  <a:extLst>
                    <a:ext uri="{9D8B030D-6E8A-4147-A177-3AD203B41FA5}">
                      <a16:colId xmlns:a16="http://schemas.microsoft.com/office/drawing/2014/main" val="3898276922"/>
                    </a:ext>
                  </a:extLst>
                </a:gridCol>
                <a:gridCol w="941955">
                  <a:extLst>
                    <a:ext uri="{9D8B030D-6E8A-4147-A177-3AD203B41FA5}">
                      <a16:colId xmlns:a16="http://schemas.microsoft.com/office/drawing/2014/main" val="3882559508"/>
                    </a:ext>
                  </a:extLst>
                </a:gridCol>
              </a:tblGrid>
              <a:tr h="3570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상세 조회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크리에이터의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다른 프로젝트 조회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675080"/>
                  </a:ext>
                </a:extLst>
              </a:tr>
              <a:tr h="316194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</a:t>
                      </a: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&lt;ProjectDTO&gt;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63410"/>
                  </a:ext>
                </a:extLst>
              </a:tr>
              <a:tr h="30149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85637"/>
                  </a:ext>
                </a:extLst>
              </a:tr>
              <a:tr h="35671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project/{no}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해당 요청 번호 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 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project == null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서버에러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605364"/>
                  </a:ext>
                </a:extLst>
              </a:tr>
              <a:tr h="316194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221029"/>
                  </a:ext>
                </a:extLst>
              </a:tr>
              <a:tr h="2848769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</a:t>
                      </a:r>
                      <a:r>
                        <a:rPr lang="en-US" altLang="ko-KR" sz="11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info?no</a:t>
                      </a: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={</a:t>
                      </a:r>
                      <a:r>
                        <a:rPr lang="ko-KR" altLang="en-US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프로젝트 번호</a:t>
                      </a: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버튼이 신청 불가인 경우는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①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기간이 아닐 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②제한 수량에 도달했을 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③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프로젝트를 취소했을 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비로그인 시 신청 버튼을 누르면 신청 페이지로 진입하지 못함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크리에이터의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다른 프로젝트 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최대 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개까지 출력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없을 경우 크리에이터 </a:t>
                      </a:r>
                      <a:b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소개까지만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1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 시 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버튼 클릭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: /project/</a:t>
                      </a:r>
                      <a:r>
                        <a:rPr lang="en-US" altLang="ko-KR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apply?no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={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프로젝트번호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번호의 </a:t>
                      </a:r>
                      <a:r>
                        <a:rPr lang="ko-KR" altLang="en-US" sz="11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206446"/>
                  </a:ext>
                </a:extLst>
              </a:tr>
              <a:tr h="316194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31937"/>
                  </a:ext>
                </a:extLst>
              </a:tr>
              <a:tr h="717972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소개글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textarea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front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단 구현이 미흡함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이미지 확장자 판별을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html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img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태그의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어트리뷰트인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onerror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판단하기 때문에</a:t>
                      </a:r>
                      <a:endParaRPr lang="en-US" altLang="ko-KR" sz="9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jpg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등록된 경우 브라우저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console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에러 메시지가 출력됨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4938" marR="64938" marT="18554" marB="185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162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6F85C10-A449-4C67-8D85-F473CEAC8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75" y="1558900"/>
            <a:ext cx="4300040" cy="5097197"/>
          </a:xfrm>
          <a:prstGeom prst="rect">
            <a:avLst/>
          </a:prstGeom>
        </p:spPr>
      </p:pic>
      <p:sp>
        <p:nvSpPr>
          <p:cNvPr id="16" name="모서리가 둥근 직사각형 61">
            <a:extLst>
              <a:ext uri="{FF2B5EF4-FFF2-40B4-BE49-F238E27FC236}">
                <a16:creationId xmlns:a16="http://schemas.microsoft.com/office/drawing/2014/main" id="{183CE4D5-1BE8-454E-864A-6EA7804CFAB8}"/>
              </a:ext>
            </a:extLst>
          </p:cNvPr>
          <p:cNvSpPr/>
          <p:nvPr/>
        </p:nvSpPr>
        <p:spPr>
          <a:xfrm>
            <a:off x="2872159" y="529910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CC4152CD-C5AF-4D7E-84E6-0E47DF1A62E7}"/>
              </a:ext>
            </a:extLst>
          </p:cNvPr>
          <p:cNvSpPr/>
          <p:nvPr/>
        </p:nvSpPr>
        <p:spPr>
          <a:xfrm>
            <a:off x="3843709" y="383256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4417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E8067A-8AAE-4DB1-B536-FDD5918C2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13017"/>
              </p:ext>
            </p:extLst>
          </p:nvPr>
        </p:nvGraphicFramePr>
        <p:xfrm>
          <a:off x="155575" y="1125538"/>
          <a:ext cx="6588124" cy="5565855"/>
        </p:xfrm>
        <a:graphic>
          <a:graphicData uri="http://schemas.openxmlformats.org/drawingml/2006/table">
            <a:tbl>
              <a:tblPr/>
              <a:tblGrid>
                <a:gridCol w="1096313">
                  <a:extLst>
                    <a:ext uri="{9D8B030D-6E8A-4147-A177-3AD203B41FA5}">
                      <a16:colId xmlns:a16="http://schemas.microsoft.com/office/drawing/2014/main" val="604488603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3268838919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3376105082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3231733921"/>
                    </a:ext>
                  </a:extLst>
                </a:gridCol>
                <a:gridCol w="717214">
                  <a:extLst>
                    <a:ext uri="{9D8B030D-6E8A-4147-A177-3AD203B41FA5}">
                      <a16:colId xmlns:a16="http://schemas.microsoft.com/office/drawing/2014/main" val="2318261452"/>
                    </a:ext>
                  </a:extLst>
                </a:gridCol>
                <a:gridCol w="1485658">
                  <a:extLst>
                    <a:ext uri="{9D8B030D-6E8A-4147-A177-3AD203B41FA5}">
                      <a16:colId xmlns:a16="http://schemas.microsoft.com/office/drawing/2014/main" val="145854820"/>
                    </a:ext>
                  </a:extLst>
                </a:gridCol>
              </a:tblGrid>
              <a:tr h="3570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apply.html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/project/apply?no={no}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040178"/>
                  </a:ext>
                </a:extLst>
              </a:tr>
              <a:tr h="1967463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정보 및 배송 정보 입력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47057"/>
                  </a:ext>
                </a:extLst>
              </a:tr>
              <a:tr h="324135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정보 기입 후 체크박스 선택 후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버튼을 누를 경우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1)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신청 성공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(200)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2)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재고 없음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(300)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3)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서버 에러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(500)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주소 입력 시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Daum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도로명주소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Api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활용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4979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6C345C8-7FA6-426D-AFAC-D25B660E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5" y="1484313"/>
            <a:ext cx="4396299" cy="50616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F151B7-9174-479D-A378-F007CE0DD0D5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5AAE1-8A17-4EE8-9BE1-622F47BA3C0B}"/>
              </a:ext>
            </a:extLst>
          </p:cNvPr>
          <p:cNvSpPr txBox="1"/>
          <p:nvPr/>
        </p:nvSpPr>
        <p:spPr>
          <a:xfrm>
            <a:off x="335025" y="127316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2-4.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펀딩신청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FD2D64-6099-4089-974E-BA8103F51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59551"/>
              </p:ext>
            </p:extLst>
          </p:nvPr>
        </p:nvGraphicFramePr>
        <p:xfrm>
          <a:off x="6888163" y="1125538"/>
          <a:ext cx="5184775" cy="5565854"/>
        </p:xfrm>
        <a:graphic>
          <a:graphicData uri="http://schemas.openxmlformats.org/drawingml/2006/table">
            <a:tbl>
              <a:tblPr/>
              <a:tblGrid>
                <a:gridCol w="531359">
                  <a:extLst>
                    <a:ext uri="{9D8B030D-6E8A-4147-A177-3AD203B41FA5}">
                      <a16:colId xmlns:a16="http://schemas.microsoft.com/office/drawing/2014/main" val="3547379618"/>
                    </a:ext>
                  </a:extLst>
                </a:gridCol>
                <a:gridCol w="1145358">
                  <a:extLst>
                    <a:ext uri="{9D8B030D-6E8A-4147-A177-3AD203B41FA5}">
                      <a16:colId xmlns:a16="http://schemas.microsoft.com/office/drawing/2014/main" val="39299059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19256587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145081073"/>
                    </a:ext>
                  </a:extLst>
                </a:gridCol>
                <a:gridCol w="761297">
                  <a:extLst>
                    <a:ext uri="{9D8B030D-6E8A-4147-A177-3AD203B41FA5}">
                      <a16:colId xmlns:a16="http://schemas.microsoft.com/office/drawing/2014/main" val="4210882920"/>
                    </a:ext>
                  </a:extLst>
                </a:gridCol>
                <a:gridCol w="636021">
                  <a:extLst>
                    <a:ext uri="{9D8B030D-6E8A-4147-A177-3AD203B41FA5}">
                      <a16:colId xmlns:a16="http://schemas.microsoft.com/office/drawing/2014/main" val="875294636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본인이 등록한 프로젝트 조회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028181"/>
                  </a:ext>
                </a:extLst>
              </a:tr>
              <a:tr h="306963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</a:t>
                      </a:r>
                      <a:r>
                        <a:rPr lang="en-US" sz="7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&lt;List&lt;ProjectDTO&gt;&gt;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69552"/>
                  </a:ext>
                </a:extLst>
              </a:tr>
              <a:tr h="29058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196046"/>
                  </a:ext>
                </a:extLst>
              </a:tr>
              <a:tr h="42929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/funding</a:t>
                      </a: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-6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해당 프로젝트 번호에 대한 </a:t>
                      </a:r>
                      <a:r>
                        <a:rPr lang="ko-KR" altLang="en-US" sz="800" b="0" i="0" spc="-60" baseline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800" b="0" i="0" spc="-6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800" b="0" i="0" spc="-6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insert (result==1)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result==0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</a:t>
                      </a:r>
                      <a:endParaRPr lang="en-US" altLang="ko-KR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-10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sz="800" b="0" i="0" spc="-100" baseline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loginInfo</a:t>
                      </a:r>
                      <a:r>
                        <a:rPr lang="en-US" sz="800" b="0" i="0" spc="-10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== null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서버에러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413855"/>
                  </a:ext>
                </a:extLst>
              </a:tr>
              <a:tr h="306963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50082"/>
                  </a:ext>
                </a:extLst>
              </a:tr>
              <a:tr h="2906560">
                <a:tc gridSpan="6">
                  <a:txBody>
                    <a:bodyPr/>
                    <a:lstStyle/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</a:t>
                      </a:r>
                      <a:r>
                        <a:rPr lang="en-US" altLang="ko-KR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apply?no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={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프로젝트 번호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로그인 후 신청 버튼 클릭 시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페이지로 진입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개수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받는사람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주소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상세주소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은행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계좌번호를 입력하지 않으면 신청되지 않음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주소 입력은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daum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도로명주소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api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활용함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체크박스 선택 시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버튼 활성화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신청 입력 폼 작성 중 제한 수량에 도달하여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정책에 어긋나는 경우</a:t>
                      </a:r>
                      <a:b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INSERT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되지 않고 페이지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뒤로가기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CONSOLAS,한컴돋움"/>
                        </a:rPr>
                        <a:t>window.history.back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CONSOLAS,한컴돋움"/>
                        </a:rPr>
                        <a:t>();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6)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신청 성공 시 마이페이지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펀딩한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프로젝트 탭으로 이동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7)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신청에 성공하면 해당 프로젝트의 주문 수량과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트리거를 통해 업데이트됨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 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버튼 클릭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: </a:t>
                      </a: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성공 시 마이페이지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프로젝트 탭으로 진입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신청 실패 시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뒤로가기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CONSOLAS,한컴돋움"/>
                        </a:rPr>
                        <a:t>window.history.back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CONSOLAS,한컴돋움"/>
                        </a:rPr>
                        <a:t>();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94448"/>
                  </a:ext>
                </a:extLst>
              </a:tr>
              <a:tr h="306963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299812"/>
                  </a:ext>
                </a:extLst>
              </a:tr>
              <a:tr h="646816">
                <a:tc gridSpan="6">
                  <a:txBody>
                    <a:bodyPr/>
                    <a:lstStyle/>
                    <a:p>
                      <a:pPr marL="3810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이미지 확장자 판별을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html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img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태그의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어트리뷰트인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onerror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판단하기 때문에</a:t>
                      </a:r>
                      <a:b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jpg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등록된 경우 브라우저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console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에러 메시지가 출력됨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8935" marR="58935" marT="16839" marB="168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47998"/>
                  </a:ext>
                </a:extLst>
              </a:tr>
            </a:tbl>
          </a:graphicData>
        </a:graphic>
      </p:graphicFrame>
      <p:sp>
        <p:nvSpPr>
          <p:cNvPr id="12" name="모서리가 둥근 직사각형 61">
            <a:extLst>
              <a:ext uri="{FF2B5EF4-FFF2-40B4-BE49-F238E27FC236}">
                <a16:creationId xmlns:a16="http://schemas.microsoft.com/office/drawing/2014/main" id="{54CBCEE7-D8DD-418A-A561-838E51894B24}"/>
              </a:ext>
            </a:extLst>
          </p:cNvPr>
          <p:cNvSpPr/>
          <p:nvPr/>
        </p:nvSpPr>
        <p:spPr>
          <a:xfrm>
            <a:off x="2468299" y="4890172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61">
            <a:extLst>
              <a:ext uri="{FF2B5EF4-FFF2-40B4-BE49-F238E27FC236}">
                <a16:creationId xmlns:a16="http://schemas.microsoft.com/office/drawing/2014/main" id="{B8EC2D17-53D6-4DF0-89DF-EF2B128DA907}"/>
              </a:ext>
            </a:extLst>
          </p:cNvPr>
          <p:cNvSpPr/>
          <p:nvPr/>
        </p:nvSpPr>
        <p:spPr>
          <a:xfrm>
            <a:off x="3742744" y="344111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41108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FA3EE4-A196-4A4F-B7C3-94B4D7379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40913"/>
              </p:ext>
            </p:extLst>
          </p:nvPr>
        </p:nvGraphicFramePr>
        <p:xfrm>
          <a:off x="155574" y="1125538"/>
          <a:ext cx="6588126" cy="5605146"/>
        </p:xfrm>
        <a:graphic>
          <a:graphicData uri="http://schemas.openxmlformats.org/drawingml/2006/table">
            <a:tbl>
              <a:tblPr/>
              <a:tblGrid>
                <a:gridCol w="1098021">
                  <a:extLst>
                    <a:ext uri="{9D8B030D-6E8A-4147-A177-3AD203B41FA5}">
                      <a16:colId xmlns:a16="http://schemas.microsoft.com/office/drawing/2014/main" val="2723301078"/>
                    </a:ext>
                  </a:extLst>
                </a:gridCol>
                <a:gridCol w="1098021">
                  <a:extLst>
                    <a:ext uri="{9D8B030D-6E8A-4147-A177-3AD203B41FA5}">
                      <a16:colId xmlns:a16="http://schemas.microsoft.com/office/drawing/2014/main" val="1172834683"/>
                    </a:ext>
                  </a:extLst>
                </a:gridCol>
                <a:gridCol w="1098021">
                  <a:extLst>
                    <a:ext uri="{9D8B030D-6E8A-4147-A177-3AD203B41FA5}">
                      <a16:colId xmlns:a16="http://schemas.microsoft.com/office/drawing/2014/main" val="1762921562"/>
                    </a:ext>
                  </a:extLst>
                </a:gridCol>
                <a:gridCol w="1098021">
                  <a:extLst>
                    <a:ext uri="{9D8B030D-6E8A-4147-A177-3AD203B41FA5}">
                      <a16:colId xmlns:a16="http://schemas.microsoft.com/office/drawing/2014/main" val="3132718009"/>
                    </a:ext>
                  </a:extLst>
                </a:gridCol>
                <a:gridCol w="1098021">
                  <a:extLst>
                    <a:ext uri="{9D8B030D-6E8A-4147-A177-3AD203B41FA5}">
                      <a16:colId xmlns:a16="http://schemas.microsoft.com/office/drawing/2014/main" val="1148671986"/>
                    </a:ext>
                  </a:extLst>
                </a:gridCol>
                <a:gridCol w="1098021">
                  <a:extLst>
                    <a:ext uri="{9D8B030D-6E8A-4147-A177-3AD203B41FA5}">
                      <a16:colId xmlns:a16="http://schemas.microsoft.com/office/drawing/2014/main" val="60133473"/>
                    </a:ext>
                  </a:extLst>
                </a:gridCol>
              </a:tblGrid>
              <a:tr h="36928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bmlist.html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/project/bmlist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307700"/>
                  </a:ext>
                </a:extLst>
              </a:tr>
              <a:tr h="1925533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회원이 북마크 추가한 프로젝트 목록</a:t>
                      </a:r>
                      <a:endParaRPr lang="ko-KR" altLang="en-US" sz="1000" b="0" i="0" spc="-3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73947"/>
                  </a:ext>
                </a:extLst>
              </a:tr>
              <a:tr h="3310333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추가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해제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무한 스크롤 방식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스크롤이 끝에 도달하면 다음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이지에 해당하는 최대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18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로젝트를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불러옴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04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BC7BE3C-3DD7-4FB1-8362-9286A4152480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8994D-0502-4DF5-8FC9-2E294A46AFBB}"/>
              </a:ext>
            </a:extLst>
          </p:cNvPr>
          <p:cNvSpPr txBox="1"/>
          <p:nvPr/>
        </p:nvSpPr>
        <p:spPr>
          <a:xfrm>
            <a:off x="335025" y="127316"/>
            <a:ext cx="6976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2-5.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</a:rPr>
              <a:t>북마크한 프로젝트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3AD3EB-50F2-4927-AF93-F1E468281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20663"/>
              </p:ext>
            </p:extLst>
          </p:nvPr>
        </p:nvGraphicFramePr>
        <p:xfrm>
          <a:off x="6888163" y="1125538"/>
          <a:ext cx="5184775" cy="5572442"/>
        </p:xfrm>
        <a:graphic>
          <a:graphicData uri="http://schemas.openxmlformats.org/drawingml/2006/table">
            <a:tbl>
              <a:tblPr/>
              <a:tblGrid>
                <a:gridCol w="531359">
                  <a:extLst>
                    <a:ext uri="{9D8B030D-6E8A-4147-A177-3AD203B41FA5}">
                      <a16:colId xmlns:a16="http://schemas.microsoft.com/office/drawing/2014/main" val="4025689557"/>
                    </a:ext>
                  </a:extLst>
                </a:gridCol>
                <a:gridCol w="1376703">
                  <a:extLst>
                    <a:ext uri="{9D8B030D-6E8A-4147-A177-3AD203B41FA5}">
                      <a16:colId xmlns:a16="http://schemas.microsoft.com/office/drawing/2014/main" val="3733104499"/>
                    </a:ext>
                  </a:extLst>
                </a:gridCol>
                <a:gridCol w="1151278">
                  <a:extLst>
                    <a:ext uri="{9D8B030D-6E8A-4147-A177-3AD203B41FA5}">
                      <a16:colId xmlns:a16="http://schemas.microsoft.com/office/drawing/2014/main" val="2427593547"/>
                    </a:ext>
                  </a:extLst>
                </a:gridCol>
                <a:gridCol w="1368652">
                  <a:extLst>
                    <a:ext uri="{9D8B030D-6E8A-4147-A177-3AD203B41FA5}">
                      <a16:colId xmlns:a16="http://schemas.microsoft.com/office/drawing/2014/main" val="3669364853"/>
                    </a:ext>
                  </a:extLst>
                </a:gridCol>
                <a:gridCol w="756783">
                  <a:extLst>
                    <a:ext uri="{9D8B030D-6E8A-4147-A177-3AD203B41FA5}">
                      <a16:colId xmlns:a16="http://schemas.microsoft.com/office/drawing/2014/main" val="1403632352"/>
                    </a:ext>
                  </a:extLst>
                </a:gridCol>
              </a:tblGrid>
              <a:tr h="37306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회원이 북마크 추가한 프로젝트 </a:t>
                      </a:r>
                    </a:p>
                  </a:txBody>
                  <a:tcPr marL="60753" marR="60753" marT="17358" marB="17358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39261"/>
                  </a:ext>
                </a:extLst>
              </a:tr>
              <a:tr h="259907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</a:t>
                      </a:r>
                      <a:r>
                        <a:rPr lang="en-US" sz="7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&lt;List&lt;ProjectDTO&gt;&gt;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36793"/>
                  </a:ext>
                </a:extLst>
              </a:tr>
              <a:tr h="2423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753469"/>
                  </a:ext>
                </a:extLst>
              </a:tr>
              <a:tr h="2423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/project/{no}/bookmark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북마크 추가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loginInfo == null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66108"/>
                  </a:ext>
                </a:extLst>
              </a:tr>
              <a:tr h="2423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DELETE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/project/{no}/bookmark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북마크 삭제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loginInfo == null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32104"/>
                  </a:ext>
                </a:extLst>
              </a:tr>
              <a:tr h="259907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3141"/>
                  </a:ext>
                </a:extLst>
              </a:tr>
              <a:tr h="3112462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en-US" altLang="ko-KR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bmlist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/{page}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로그인 후 마이페이지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북마크한 프로젝트 탭 클릭 시 진입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가장 최근에 북마크 추가한 프로젝트 순으로 출력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무한 스크롤 방식으로 구현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추가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 시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해당 페이지 및 메인</a:t>
                      </a:r>
                      <a:r>
                        <a:rPr lang="en-US" altLang="ko-KR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목록</a:t>
                      </a:r>
                      <a:r>
                        <a:rPr lang="en-US" altLang="ko-KR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상세 페이지에서 북마크 추가</a:t>
                      </a:r>
                      <a:r>
                        <a:rPr lang="en-US" altLang="ko-KR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 가능</a:t>
                      </a:r>
                      <a:r>
                        <a:rPr lang="ko-KR" altLang="en-US" sz="900" b="0" i="0" spc="-3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북마크 추가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 성공 시 트리거를 통해 해당 프로젝트의 북마크 수 컬럼 업데이트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ex)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북마크 추가 시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bmcnt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=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bmcnt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+ 1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삭제 시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bmcnt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=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bmcnt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-1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317767"/>
                  </a:ext>
                </a:extLst>
              </a:tr>
              <a:tr h="259907"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538224"/>
                  </a:ext>
                </a:extLst>
              </a:tr>
              <a:tr h="580198">
                <a:tc gridSpan="5">
                  <a:txBody>
                    <a:bodyPr/>
                    <a:lstStyle/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브라우저의 확대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축소값이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가 아닐 때 무한 스크롤이 작동하지 않음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753" marR="60753" marT="17358" marB="1735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1791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2680E0A-4049-4DD7-81F6-572062CB1E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556667"/>
            <a:ext cx="4372037" cy="5061847"/>
          </a:xfrm>
          <a:prstGeom prst="rect">
            <a:avLst/>
          </a:prstGeom>
        </p:spPr>
      </p:pic>
      <p:sp>
        <p:nvSpPr>
          <p:cNvPr id="16" name="모서리가 둥근 직사각형 61">
            <a:extLst>
              <a:ext uri="{FF2B5EF4-FFF2-40B4-BE49-F238E27FC236}">
                <a16:creationId xmlns:a16="http://schemas.microsoft.com/office/drawing/2014/main" id="{E046DC0F-20E7-460C-B1FE-F955BA824433}"/>
              </a:ext>
            </a:extLst>
          </p:cNvPr>
          <p:cNvSpPr/>
          <p:nvPr/>
        </p:nvSpPr>
        <p:spPr>
          <a:xfrm>
            <a:off x="4088974" y="3527279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894E7A5A-9E1E-4652-86FE-FF11983AA518}"/>
              </a:ext>
            </a:extLst>
          </p:cNvPr>
          <p:cNvSpPr/>
          <p:nvPr/>
        </p:nvSpPr>
        <p:spPr>
          <a:xfrm>
            <a:off x="4088974" y="5202199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44036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5D238F5-95FD-4ADF-B5D3-BAA62EB41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1"/>
          <a:stretch/>
        </p:blipFill>
        <p:spPr>
          <a:xfrm>
            <a:off x="155574" y="1519824"/>
            <a:ext cx="4492626" cy="518577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BEAFB1-658A-4D51-A665-2F803BA02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55803"/>
              </p:ext>
            </p:extLst>
          </p:nvPr>
        </p:nvGraphicFramePr>
        <p:xfrm>
          <a:off x="155574" y="1126330"/>
          <a:ext cx="6588125" cy="5555815"/>
        </p:xfrm>
        <a:graphic>
          <a:graphicData uri="http://schemas.openxmlformats.org/drawingml/2006/table">
            <a:tbl>
              <a:tblPr/>
              <a:tblGrid>
                <a:gridCol w="1094611">
                  <a:extLst>
                    <a:ext uri="{9D8B030D-6E8A-4147-A177-3AD203B41FA5}">
                      <a16:colId xmlns:a16="http://schemas.microsoft.com/office/drawing/2014/main" val="1325050151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2903395359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3949920602"/>
                    </a:ext>
                  </a:extLst>
                </a:gridCol>
                <a:gridCol w="1227601">
                  <a:extLst>
                    <a:ext uri="{9D8B030D-6E8A-4147-A177-3AD203B41FA5}">
                      <a16:colId xmlns:a16="http://schemas.microsoft.com/office/drawing/2014/main" val="2240876419"/>
                    </a:ext>
                  </a:extLst>
                </a:gridCol>
                <a:gridCol w="593340">
                  <a:extLst>
                    <a:ext uri="{9D8B030D-6E8A-4147-A177-3AD203B41FA5}">
                      <a16:colId xmlns:a16="http://schemas.microsoft.com/office/drawing/2014/main" val="1978004027"/>
                    </a:ext>
                  </a:extLst>
                </a:gridCol>
                <a:gridCol w="1483351">
                  <a:extLst>
                    <a:ext uri="{9D8B030D-6E8A-4147-A177-3AD203B41FA5}">
                      <a16:colId xmlns:a16="http://schemas.microsoft.com/office/drawing/2014/main" val="3267668399"/>
                    </a:ext>
                  </a:extLst>
                </a:gridCol>
              </a:tblGrid>
              <a:tr h="35813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mypage.html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/member/myapge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964703"/>
                  </a:ext>
                </a:extLst>
              </a:tr>
              <a:tr h="1943732">
                <a:tc rowSpan="2" gridSpan="4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마이페이지 회원정보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이름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휴대전화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이메일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34491"/>
                  </a:ext>
                </a:extLst>
              </a:tr>
              <a:tr h="325395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로드시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등록된 회원정보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변경버튼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입력창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보이기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저장버튼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회원정보 수정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597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5B7D800-AC01-4D55-9012-EB5A03FF1032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AD6CB-EA1D-493E-83A4-D57024219F4A}"/>
              </a:ext>
            </a:extLst>
          </p:cNvPr>
          <p:cNvSpPr txBox="1"/>
          <p:nvPr/>
        </p:nvSpPr>
        <p:spPr>
          <a:xfrm>
            <a:off x="335025" y="127316"/>
            <a:ext cx="613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3-1.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</a:rPr>
              <a:t>회원정보 수정</a:t>
            </a:r>
          </a:p>
        </p:txBody>
      </p:sp>
      <p:sp>
        <p:nvSpPr>
          <p:cNvPr id="6" name="모서리가 둥근 직사각형 61">
            <a:extLst>
              <a:ext uri="{FF2B5EF4-FFF2-40B4-BE49-F238E27FC236}">
                <a16:creationId xmlns:a16="http://schemas.microsoft.com/office/drawing/2014/main" id="{549CA9D4-D059-45FA-B4EC-2200562C7B81}"/>
              </a:ext>
            </a:extLst>
          </p:cNvPr>
          <p:cNvSpPr/>
          <p:nvPr/>
        </p:nvSpPr>
        <p:spPr>
          <a:xfrm>
            <a:off x="3516959" y="365011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7" name="모서리가 둥근 직사각형 61">
            <a:extLst>
              <a:ext uri="{FF2B5EF4-FFF2-40B4-BE49-F238E27FC236}">
                <a16:creationId xmlns:a16="http://schemas.microsoft.com/office/drawing/2014/main" id="{D581A06F-D549-4FCB-9B6B-F561090E8E0D}"/>
              </a:ext>
            </a:extLst>
          </p:cNvPr>
          <p:cNvSpPr/>
          <p:nvPr/>
        </p:nvSpPr>
        <p:spPr>
          <a:xfrm>
            <a:off x="227013" y="530153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8" name="모서리가 둥근 직사각형 61">
            <a:extLst>
              <a:ext uri="{FF2B5EF4-FFF2-40B4-BE49-F238E27FC236}">
                <a16:creationId xmlns:a16="http://schemas.microsoft.com/office/drawing/2014/main" id="{D62C2F7F-2612-4FD2-92A8-817A8EB376D1}"/>
              </a:ext>
            </a:extLst>
          </p:cNvPr>
          <p:cNvSpPr/>
          <p:nvPr/>
        </p:nvSpPr>
        <p:spPr>
          <a:xfrm>
            <a:off x="287109" y="6131802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7D1B9D-B969-41C5-8B97-58598122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29682"/>
              </p:ext>
            </p:extLst>
          </p:nvPr>
        </p:nvGraphicFramePr>
        <p:xfrm>
          <a:off x="6888162" y="1149785"/>
          <a:ext cx="5148263" cy="5532361"/>
        </p:xfrm>
        <a:graphic>
          <a:graphicData uri="http://schemas.openxmlformats.org/drawingml/2006/table">
            <a:tbl>
              <a:tblPr/>
              <a:tblGrid>
                <a:gridCol w="636210">
                  <a:extLst>
                    <a:ext uri="{9D8B030D-6E8A-4147-A177-3AD203B41FA5}">
                      <a16:colId xmlns:a16="http://schemas.microsoft.com/office/drawing/2014/main" val="4257063178"/>
                    </a:ext>
                  </a:extLst>
                </a:gridCol>
                <a:gridCol w="1648363">
                  <a:extLst>
                    <a:ext uri="{9D8B030D-6E8A-4147-A177-3AD203B41FA5}">
                      <a16:colId xmlns:a16="http://schemas.microsoft.com/office/drawing/2014/main" val="3377798064"/>
                    </a:ext>
                  </a:extLst>
                </a:gridCol>
                <a:gridCol w="645968">
                  <a:extLst>
                    <a:ext uri="{9D8B030D-6E8A-4147-A177-3AD203B41FA5}">
                      <a16:colId xmlns:a16="http://schemas.microsoft.com/office/drawing/2014/main" val="94218280"/>
                    </a:ext>
                  </a:extLst>
                </a:gridCol>
                <a:gridCol w="337266">
                  <a:extLst>
                    <a:ext uri="{9D8B030D-6E8A-4147-A177-3AD203B41FA5}">
                      <a16:colId xmlns:a16="http://schemas.microsoft.com/office/drawing/2014/main" val="499441072"/>
                    </a:ext>
                  </a:extLst>
                </a:gridCol>
                <a:gridCol w="424512">
                  <a:extLst>
                    <a:ext uri="{9D8B030D-6E8A-4147-A177-3AD203B41FA5}">
                      <a16:colId xmlns:a16="http://schemas.microsoft.com/office/drawing/2014/main" val="1880690520"/>
                    </a:ext>
                  </a:extLst>
                </a:gridCol>
                <a:gridCol w="424512">
                  <a:extLst>
                    <a:ext uri="{9D8B030D-6E8A-4147-A177-3AD203B41FA5}">
                      <a16:colId xmlns:a16="http://schemas.microsoft.com/office/drawing/2014/main" val="1856579021"/>
                    </a:ext>
                  </a:extLst>
                </a:gridCol>
                <a:gridCol w="269648">
                  <a:extLst>
                    <a:ext uri="{9D8B030D-6E8A-4147-A177-3AD203B41FA5}">
                      <a16:colId xmlns:a16="http://schemas.microsoft.com/office/drawing/2014/main" val="937812240"/>
                    </a:ext>
                  </a:extLst>
                </a:gridCol>
                <a:gridCol w="761784">
                  <a:extLst>
                    <a:ext uri="{9D8B030D-6E8A-4147-A177-3AD203B41FA5}">
                      <a16:colId xmlns:a16="http://schemas.microsoft.com/office/drawing/2014/main" val="197367209"/>
                    </a:ext>
                  </a:extLst>
                </a:gridCol>
              </a:tblGrid>
              <a:tr h="34247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회원이 회원정보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비밀번호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휴대전화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이메일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조회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450"/>
                  </a:ext>
                </a:extLst>
              </a:tr>
              <a:tr h="36781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</a:t>
                      </a: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MemberDTO</a:t>
                      </a: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&gt;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72515"/>
                  </a:ext>
                </a:extLst>
              </a:tr>
              <a:tr h="36781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38821"/>
                  </a:ext>
                </a:extLst>
              </a:tr>
              <a:tr h="31577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회원정보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  <a:endParaRPr lang="ko-KR" altLang="en-US" sz="1000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342629"/>
                  </a:ext>
                </a:extLst>
              </a:tr>
              <a:tr h="367819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20063"/>
                  </a:ext>
                </a:extLst>
              </a:tr>
              <a:tr h="1022994">
                <a:tc gridSpan="8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확인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member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테이블에서 정보 조회 후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89922"/>
                  </a:ext>
                </a:extLst>
              </a:tr>
              <a:tr h="36781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회원이 회원정보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비밀번호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휴대전화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이메일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수정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413220"/>
                  </a:ext>
                </a:extLst>
              </a:tr>
              <a:tr h="36781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A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9442"/>
                  </a:ext>
                </a:extLst>
              </a:tr>
              <a:tr h="32184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16837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PUT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/member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수정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</a:t>
                      </a: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=0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rowCnt=0</a:t>
                      </a:r>
                      <a:r>
                        <a:rPr 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77827"/>
                  </a:ext>
                </a:extLst>
              </a:tr>
              <a:tr h="293269">
                <a:tc gridSpan="8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66782"/>
                  </a:ext>
                </a:extLst>
              </a:tr>
              <a:tr h="1018733">
                <a:tc gridSpan="8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와 입력한 정보로 수정 요청한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column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만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UPDATE(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동적쿼리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4488" marR="54488" marT="15568" marB="1556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96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37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71680-8F57-4555-854F-5BD95953E4D4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D8A41-B475-4EEC-A5AE-F8C131DDC40C}"/>
              </a:ext>
            </a:extLst>
          </p:cNvPr>
          <p:cNvSpPr txBox="1"/>
          <p:nvPr/>
        </p:nvSpPr>
        <p:spPr>
          <a:xfrm>
            <a:off x="335025" y="127316"/>
            <a:ext cx="6601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3-2.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펀딩한</a:t>
            </a:r>
            <a:r>
              <a:rPr lang="ko-KR" altLang="en-US" sz="3600" spc="-300" dirty="0">
                <a:solidFill>
                  <a:schemeClr val="bg1"/>
                </a:solidFill>
              </a:rPr>
              <a:t> 프로젝트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DFA84E-D5C3-4CC9-9EF5-532CC8A7B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87143"/>
              </p:ext>
            </p:extLst>
          </p:nvPr>
        </p:nvGraphicFramePr>
        <p:xfrm>
          <a:off x="155574" y="1125538"/>
          <a:ext cx="6588125" cy="5618832"/>
        </p:xfrm>
        <a:graphic>
          <a:graphicData uri="http://schemas.openxmlformats.org/drawingml/2006/table">
            <a:tbl>
              <a:tblPr/>
              <a:tblGrid>
                <a:gridCol w="1094611">
                  <a:extLst>
                    <a:ext uri="{9D8B030D-6E8A-4147-A177-3AD203B41FA5}">
                      <a16:colId xmlns:a16="http://schemas.microsoft.com/office/drawing/2014/main" val="1582984123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1919762239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2187810903"/>
                    </a:ext>
                  </a:extLst>
                </a:gridCol>
                <a:gridCol w="1340131">
                  <a:extLst>
                    <a:ext uri="{9D8B030D-6E8A-4147-A177-3AD203B41FA5}">
                      <a16:colId xmlns:a16="http://schemas.microsoft.com/office/drawing/2014/main" val="4294620623"/>
                    </a:ext>
                  </a:extLst>
                </a:gridCol>
                <a:gridCol w="593340">
                  <a:extLst>
                    <a:ext uri="{9D8B030D-6E8A-4147-A177-3AD203B41FA5}">
                      <a16:colId xmlns:a16="http://schemas.microsoft.com/office/drawing/2014/main" val="1233448585"/>
                    </a:ext>
                  </a:extLst>
                </a:gridCol>
                <a:gridCol w="1370821">
                  <a:extLst>
                    <a:ext uri="{9D8B030D-6E8A-4147-A177-3AD203B41FA5}">
                      <a16:colId xmlns:a16="http://schemas.microsoft.com/office/drawing/2014/main" val="1137709325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Member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funlist.html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/creator/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funlist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96586"/>
                  </a:ext>
                </a:extLst>
              </a:tr>
              <a:tr h="1753036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펀딩한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프로젝트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신청일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펀딩금액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마감일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운송장번호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목표도달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기간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참여자보기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449055"/>
                  </a:ext>
                </a:extLst>
              </a:tr>
              <a:tr h="351813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1,2.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로드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요청시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리스트 출력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최근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개월 간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펀딩내역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 결제상태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취소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완료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필터링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각 프로젝트 타이틀 클릭 시 </a:t>
                      </a:r>
                      <a:b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→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상세페이지로 이동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(URL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쿼리스트링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0219" marR="60219" marT="17205" marB="172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73916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36B059F-1785-4DEF-AABD-31FC7A11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917700"/>
            <a:ext cx="4592436" cy="45212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4EF0901-A035-429B-A24C-B21C2311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4062412" y="2298701"/>
            <a:ext cx="685598" cy="818164"/>
          </a:xfrm>
          <a:prstGeom prst="rect">
            <a:avLst/>
          </a:prstGeom>
        </p:spPr>
      </p:pic>
      <p:sp>
        <p:nvSpPr>
          <p:cNvPr id="10" name="모서리가 둥근 직사각형 61">
            <a:extLst>
              <a:ext uri="{FF2B5EF4-FFF2-40B4-BE49-F238E27FC236}">
                <a16:creationId xmlns:a16="http://schemas.microsoft.com/office/drawing/2014/main" id="{9E695281-4992-4993-A59B-C9DE355AC89C}"/>
              </a:ext>
            </a:extLst>
          </p:cNvPr>
          <p:cNvSpPr/>
          <p:nvPr/>
        </p:nvSpPr>
        <p:spPr>
          <a:xfrm>
            <a:off x="2451792" y="643890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61">
            <a:extLst>
              <a:ext uri="{FF2B5EF4-FFF2-40B4-BE49-F238E27FC236}">
                <a16:creationId xmlns:a16="http://schemas.microsoft.com/office/drawing/2014/main" id="{EECEF04D-CC79-4648-8A1A-39350E45A4C3}"/>
              </a:ext>
            </a:extLst>
          </p:cNvPr>
          <p:cNvSpPr/>
          <p:nvPr/>
        </p:nvSpPr>
        <p:spPr>
          <a:xfrm>
            <a:off x="2451792" y="3135579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61">
            <a:extLst>
              <a:ext uri="{FF2B5EF4-FFF2-40B4-BE49-F238E27FC236}">
                <a16:creationId xmlns:a16="http://schemas.microsoft.com/office/drawing/2014/main" id="{2CCEB7B2-6FBA-4802-B5A9-246B2B0086E5}"/>
              </a:ext>
            </a:extLst>
          </p:cNvPr>
          <p:cNvSpPr/>
          <p:nvPr/>
        </p:nvSpPr>
        <p:spPr>
          <a:xfrm>
            <a:off x="269166" y="290084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61">
            <a:extLst>
              <a:ext uri="{FF2B5EF4-FFF2-40B4-BE49-F238E27FC236}">
                <a16:creationId xmlns:a16="http://schemas.microsoft.com/office/drawing/2014/main" id="{1D47AB28-C3BE-4EAD-A623-401F97721F9C}"/>
              </a:ext>
            </a:extLst>
          </p:cNvPr>
          <p:cNvSpPr/>
          <p:nvPr/>
        </p:nvSpPr>
        <p:spPr>
          <a:xfrm>
            <a:off x="716841" y="360569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94ED362-E88D-4607-9A50-D451EBB5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526092"/>
              </p:ext>
            </p:extLst>
          </p:nvPr>
        </p:nvGraphicFramePr>
        <p:xfrm>
          <a:off x="6881405" y="1125538"/>
          <a:ext cx="5191533" cy="5594858"/>
        </p:xfrm>
        <a:graphic>
          <a:graphicData uri="http://schemas.openxmlformats.org/drawingml/2006/table">
            <a:tbl>
              <a:tblPr/>
              <a:tblGrid>
                <a:gridCol w="531227">
                  <a:extLst>
                    <a:ext uri="{9D8B030D-6E8A-4147-A177-3AD203B41FA5}">
                      <a16:colId xmlns:a16="http://schemas.microsoft.com/office/drawing/2014/main" val="1575864163"/>
                    </a:ext>
                  </a:extLst>
                </a:gridCol>
                <a:gridCol w="1376360">
                  <a:extLst>
                    <a:ext uri="{9D8B030D-6E8A-4147-A177-3AD203B41FA5}">
                      <a16:colId xmlns:a16="http://schemas.microsoft.com/office/drawing/2014/main" val="3429290023"/>
                    </a:ext>
                  </a:extLst>
                </a:gridCol>
                <a:gridCol w="941720">
                  <a:extLst>
                    <a:ext uri="{9D8B030D-6E8A-4147-A177-3AD203B41FA5}">
                      <a16:colId xmlns:a16="http://schemas.microsoft.com/office/drawing/2014/main" val="2451482678"/>
                    </a:ext>
                  </a:extLst>
                </a:gridCol>
                <a:gridCol w="780742">
                  <a:extLst>
                    <a:ext uri="{9D8B030D-6E8A-4147-A177-3AD203B41FA5}">
                      <a16:colId xmlns:a16="http://schemas.microsoft.com/office/drawing/2014/main" val="3263000005"/>
                    </a:ext>
                  </a:extLst>
                </a:gridCol>
                <a:gridCol w="780742">
                  <a:extLst>
                    <a:ext uri="{9D8B030D-6E8A-4147-A177-3AD203B41FA5}">
                      <a16:colId xmlns:a16="http://schemas.microsoft.com/office/drawing/2014/main" val="1289990784"/>
                    </a:ext>
                  </a:extLst>
                </a:gridCol>
                <a:gridCol w="780742">
                  <a:extLst>
                    <a:ext uri="{9D8B030D-6E8A-4147-A177-3AD203B41FA5}">
                      <a16:colId xmlns:a16="http://schemas.microsoft.com/office/drawing/2014/main" val="1514718585"/>
                    </a:ext>
                  </a:extLst>
                </a:gridCol>
              </a:tblGrid>
              <a:tr h="36193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회원 본인이 신청한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리스트 조회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249901"/>
                  </a:ext>
                </a:extLst>
              </a:tr>
              <a:tr h="29948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ResponseEntity&lt;PageDTO&lt;FundingDTO&gt;&gt;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434953"/>
                  </a:ext>
                </a:extLst>
              </a:tr>
              <a:tr h="26846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9980"/>
                  </a:ext>
                </a:extLst>
              </a:tr>
              <a:tr h="270522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GET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/fundings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펀딩리스트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=0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715561"/>
                  </a:ext>
                </a:extLst>
              </a:tr>
              <a:tr h="331577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790144"/>
                  </a:ext>
                </a:extLst>
              </a:tr>
              <a:tr h="3025912">
                <a:tc gridSpan="6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,page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객체에 넣어서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serialize,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동적쿼리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기간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개월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(1/3/6/12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개월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결제취소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진행중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결제완료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가 바뀔 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마다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(Form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객체에 요청한 페이지 입력 후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form.submit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() –Ajax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DB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데이터를 기준으로 상태 판단 후 </a:t>
                      </a:r>
                      <a:r>
                        <a:rPr lang="en-US" altLang="ko-KR" sz="1000" b="0" i="0" spc="-5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FundingDTO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필드 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project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상태 값 변경 후 응답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1)DB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데이터 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프로젝트의 취소여부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-5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제한수량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주문수량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시작일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종료일</a:t>
                      </a:r>
                      <a:r>
                        <a:rPr lang="en-US" altLang="ko-KR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</a:t>
                      </a:r>
                      <a:r>
                        <a:rPr lang="ko-KR" altLang="en-US" sz="10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결제취소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①</a:t>
                      </a:r>
                      <a:r>
                        <a:rPr lang="ko-KR" altLang="en-US" sz="1000" b="1" i="0" spc="0" dirty="0">
                          <a:solidFill>
                            <a:srgbClr val="F8F9FA"/>
                          </a:solidFill>
                          <a:effectLst/>
                          <a:highlight>
                            <a:srgbClr val="DC3545"/>
                          </a:highlight>
                          <a:latin typeface="함초롬돋움"/>
                        </a:rPr>
                        <a:t>무산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(0) :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프로젝트를 취소한 경우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펀딩금액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 취소선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②</a:t>
                      </a:r>
                      <a:r>
                        <a:rPr lang="ko-KR" altLang="en-US" sz="1000" b="1" i="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함초롬돋움"/>
                        </a:rPr>
                        <a:t>실패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(20) 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&lt;100% -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펀딩금액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 취소선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진행중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(10~12) 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시작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①</a:t>
                      </a:r>
                      <a:r>
                        <a:rPr lang="ko-KR" altLang="en-US" sz="1000" b="1" i="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함초롬돋움"/>
                        </a:rPr>
                        <a:t>진행중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(10) :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&lt;90% ②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함초롬돋움"/>
                        </a:rPr>
                        <a:t>성공임박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함초롬돋움"/>
                        </a:rPr>
                        <a:t>(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11) : 90%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≤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&lt;100%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③</a:t>
                      </a:r>
                      <a:r>
                        <a:rPr lang="ko-KR" altLang="en-US" sz="1000" b="1" i="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함초롬돋움"/>
                        </a:rPr>
                        <a:t>결제예정</a:t>
                      </a:r>
                      <a:r>
                        <a:rPr lang="en-US" altLang="ko-KR" sz="1000" b="0" i="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함초롬돋움"/>
                        </a:rPr>
                        <a:t>(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12) :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강조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4)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결제완료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①</a:t>
                      </a:r>
                      <a:r>
                        <a:rPr lang="ko-KR" altLang="en-US" sz="1000" b="1" i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highlight>
                            <a:srgbClr val="008000"/>
                          </a:highlight>
                          <a:latin typeface="함초롬돋움"/>
                        </a:rPr>
                        <a:t>결제성공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(21) 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≥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 -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 강조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②</a:t>
                      </a:r>
                      <a:r>
                        <a:rPr lang="ko-KR" altLang="en-US" sz="1000" b="1" i="0" spc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highlight>
                            <a:srgbClr val="000080"/>
                          </a:highlight>
                          <a:latin typeface="함초롬돋움"/>
                        </a:rPr>
                        <a:t>배송중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(22) :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결제성공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&amp;&amp;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61964"/>
                  </a:ext>
                </a:extLst>
              </a:tr>
              <a:tr h="235625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502241"/>
                  </a:ext>
                </a:extLst>
              </a:tr>
              <a:tr h="801332">
                <a:tc gridSpan="6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API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적용 시 프로젝트가 성공하였더라도 통장 잔고 부족으로 결제 실패한 경우도 고려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택배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API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적용 시 배송예정일이 지났더라도 보내지 않은 경우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운송장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미입력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도 고려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3.funding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 있는 결제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배송정보 정규화 고려</a:t>
                      </a:r>
                      <a:endParaRPr lang="en-US" altLang="ko-KR" sz="9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(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펀딩테이블과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식별자관계의 결제테이블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배송테이블 추가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342" marR="56342" marT="16098" marB="1609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80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4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0B3320-E098-404C-8384-AC0B3FC06AD3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18AAC-7980-4D3F-A0F9-4A214F9E76DD}"/>
              </a:ext>
            </a:extLst>
          </p:cNvPr>
          <p:cNvSpPr txBox="1"/>
          <p:nvPr/>
        </p:nvSpPr>
        <p:spPr>
          <a:xfrm>
            <a:off x="335025" y="127316"/>
            <a:ext cx="890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3-3.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</a:rPr>
              <a:t>크리에이터 프로필 수정 </a:t>
            </a:r>
            <a:r>
              <a:rPr lang="en-US" altLang="ko-KR" sz="2800" spc="-300" dirty="0">
                <a:solidFill>
                  <a:schemeClr val="bg1"/>
                </a:solidFill>
              </a:rPr>
              <a:t>(1/2)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56F1AD-BF63-47D4-B3FC-3F49047BD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15710"/>
              </p:ext>
            </p:extLst>
          </p:nvPr>
        </p:nvGraphicFramePr>
        <p:xfrm>
          <a:off x="155574" y="1125538"/>
          <a:ext cx="6588125" cy="5639949"/>
        </p:xfrm>
        <a:graphic>
          <a:graphicData uri="http://schemas.openxmlformats.org/drawingml/2006/table">
            <a:tbl>
              <a:tblPr/>
              <a:tblGrid>
                <a:gridCol w="1094611">
                  <a:extLst>
                    <a:ext uri="{9D8B030D-6E8A-4147-A177-3AD203B41FA5}">
                      <a16:colId xmlns:a16="http://schemas.microsoft.com/office/drawing/2014/main" val="2277620689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3829512754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354238785"/>
                    </a:ext>
                  </a:extLst>
                </a:gridCol>
                <a:gridCol w="1340131">
                  <a:extLst>
                    <a:ext uri="{9D8B030D-6E8A-4147-A177-3AD203B41FA5}">
                      <a16:colId xmlns:a16="http://schemas.microsoft.com/office/drawing/2014/main" val="2214370184"/>
                    </a:ext>
                  </a:extLst>
                </a:gridCol>
                <a:gridCol w="521730">
                  <a:extLst>
                    <a:ext uri="{9D8B030D-6E8A-4147-A177-3AD203B41FA5}">
                      <a16:colId xmlns:a16="http://schemas.microsoft.com/office/drawing/2014/main" val="3575685708"/>
                    </a:ext>
                  </a:extLst>
                </a:gridCol>
                <a:gridCol w="1442431">
                  <a:extLst>
                    <a:ext uri="{9D8B030D-6E8A-4147-A177-3AD203B41FA5}">
                      <a16:colId xmlns:a16="http://schemas.microsoft.com/office/drawing/2014/main" val="4284912162"/>
                    </a:ext>
                  </a:extLst>
                </a:gridCol>
              </a:tblGrid>
              <a:tr h="34815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Creator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cmypage.html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/creator/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cmypage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287605"/>
                  </a:ext>
                </a:extLst>
              </a:tr>
              <a:tr h="2203198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프로필사진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닉네임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크리에이터소개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미리보기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상세페이지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29968"/>
                  </a:ext>
                </a:extLst>
              </a:tr>
              <a:tr h="308859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로드시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등록된 프로필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미등록시 등록권유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alert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변경버튼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입력창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보이기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저장버튼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프로필 수정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프로필사진 업로드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91220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4E9A27-8515-4183-963A-01B3CFFEF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77304"/>
              </p:ext>
            </p:extLst>
          </p:nvPr>
        </p:nvGraphicFramePr>
        <p:xfrm>
          <a:off x="6888163" y="1125539"/>
          <a:ext cx="5184775" cy="3135837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2022435061"/>
                    </a:ext>
                  </a:extLst>
                </a:gridCol>
                <a:gridCol w="1077232">
                  <a:extLst>
                    <a:ext uri="{9D8B030D-6E8A-4147-A177-3AD203B41FA5}">
                      <a16:colId xmlns:a16="http://schemas.microsoft.com/office/drawing/2014/main" val="3732883168"/>
                    </a:ext>
                  </a:extLst>
                </a:gridCol>
                <a:gridCol w="1117254">
                  <a:extLst>
                    <a:ext uri="{9D8B030D-6E8A-4147-A177-3AD203B41FA5}">
                      <a16:colId xmlns:a16="http://schemas.microsoft.com/office/drawing/2014/main" val="3964588667"/>
                    </a:ext>
                  </a:extLst>
                </a:gridCol>
                <a:gridCol w="1061070">
                  <a:extLst>
                    <a:ext uri="{9D8B030D-6E8A-4147-A177-3AD203B41FA5}">
                      <a16:colId xmlns:a16="http://schemas.microsoft.com/office/drawing/2014/main" val="3891253963"/>
                    </a:ext>
                  </a:extLst>
                </a:gridCol>
                <a:gridCol w="699342">
                  <a:extLst>
                    <a:ext uri="{9D8B030D-6E8A-4147-A177-3AD203B41FA5}">
                      <a16:colId xmlns:a16="http://schemas.microsoft.com/office/drawing/2014/main" val="98814831"/>
                    </a:ext>
                  </a:extLst>
                </a:gridCol>
                <a:gridCol w="699342">
                  <a:extLst>
                    <a:ext uri="{9D8B030D-6E8A-4147-A177-3AD203B41FA5}">
                      <a16:colId xmlns:a16="http://schemas.microsoft.com/office/drawing/2014/main" val="217198029"/>
                    </a:ext>
                  </a:extLst>
                </a:gridCol>
              </a:tblGrid>
              <a:tr h="34531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 조회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526222"/>
                  </a:ext>
                </a:extLst>
              </a:tr>
              <a:tr h="244752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8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&lt;CreatorDTO&gt;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59457"/>
                  </a:ext>
                </a:extLst>
              </a:tr>
              <a:tr h="24475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87910"/>
                  </a:ext>
                </a:extLst>
              </a:tr>
              <a:tr h="33750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</a:t>
                      </a:r>
                      <a:b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테이블에 없음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009519"/>
                  </a:ext>
                </a:extLst>
              </a:tr>
              <a:tr h="220637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19004"/>
                  </a:ext>
                </a:extLst>
              </a:tr>
              <a:tr h="1729655">
                <a:tc gridSpan="6"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기준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(creator Table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insert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되는 시점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 페이지에서 닉네임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 중 적어도 한 개 입력한 경우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(pk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인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cr_id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제외 모두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NULL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 허용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등록 시 크리에이터 정보 입력한 경우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확인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테이블에서 정보 조회 후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닉네임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Form,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Form,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hidden type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input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태그에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</a:t>
                      </a:r>
                      <a:r>
                        <a:rPr lang="ko-KR" alt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넣어줌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 없을 경우→ 크리에이터 등록 권유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alert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 사진 불러오기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Controller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'/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img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/profile/(id)/(id).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png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'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 있는지 확인 없으면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기본이미지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출력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68900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D982019D-28A1-498D-833D-41F7A4037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2595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C25DC7-8A89-4EFD-AD41-14EE87DAE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7746"/>
              </p:ext>
            </p:extLst>
          </p:nvPr>
        </p:nvGraphicFramePr>
        <p:xfrm>
          <a:off x="6888163" y="4259580"/>
          <a:ext cx="5184775" cy="2509505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1518189317"/>
                    </a:ext>
                  </a:extLst>
                </a:gridCol>
                <a:gridCol w="1091559">
                  <a:extLst>
                    <a:ext uri="{9D8B030D-6E8A-4147-A177-3AD203B41FA5}">
                      <a16:colId xmlns:a16="http://schemas.microsoft.com/office/drawing/2014/main" val="2104043514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2565917556"/>
                    </a:ext>
                  </a:extLst>
                </a:gridCol>
                <a:gridCol w="827375">
                  <a:extLst>
                    <a:ext uri="{9D8B030D-6E8A-4147-A177-3AD203B41FA5}">
                      <a16:colId xmlns:a16="http://schemas.microsoft.com/office/drawing/2014/main" val="3911054393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3859149271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1949593125"/>
                    </a:ext>
                  </a:extLst>
                </a:gridCol>
              </a:tblGrid>
              <a:tr h="29869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 수정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91958"/>
                  </a:ext>
                </a:extLst>
              </a:tr>
              <a:tr h="252305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8657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81419"/>
                  </a:ext>
                </a:extLst>
              </a:tr>
              <a:tr h="34791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수정성공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=0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null,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아이디비교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518828"/>
                  </a:ext>
                </a:extLst>
              </a:tr>
              <a:tr h="205916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188325"/>
                  </a:ext>
                </a:extLst>
              </a:tr>
              <a:tr h="1152367">
                <a:tc gridSpan="6"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조회 요청 후 각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값이 없으면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POST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없으면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PUT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입력한 정보가 있는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객체에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넣어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getId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동적쿼리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활용 한 항목 수정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(null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값이 아닌 컬럼만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검증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테이블에서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있는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객체를 찾아오고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id(Form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태그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와 비교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실제로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크리이에터에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등록되었는지 확인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5139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FB0696B-3A23-426F-8413-C9E6E3001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1"/>
          <a:stretch/>
        </p:blipFill>
        <p:spPr>
          <a:xfrm>
            <a:off x="155575" y="1603375"/>
            <a:ext cx="4594225" cy="4886325"/>
          </a:xfrm>
          <a:prstGeom prst="rect">
            <a:avLst/>
          </a:prstGeom>
        </p:spPr>
      </p:pic>
      <p:sp>
        <p:nvSpPr>
          <p:cNvPr id="14" name="모서리가 둥근 직사각형 61">
            <a:extLst>
              <a:ext uri="{FF2B5EF4-FFF2-40B4-BE49-F238E27FC236}">
                <a16:creationId xmlns:a16="http://schemas.microsoft.com/office/drawing/2014/main" id="{96ECF601-629C-4CFA-95AD-87D5A05A96EE}"/>
              </a:ext>
            </a:extLst>
          </p:cNvPr>
          <p:cNvSpPr/>
          <p:nvPr/>
        </p:nvSpPr>
        <p:spPr>
          <a:xfrm>
            <a:off x="119001" y="271615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61">
            <a:extLst>
              <a:ext uri="{FF2B5EF4-FFF2-40B4-BE49-F238E27FC236}">
                <a16:creationId xmlns:a16="http://schemas.microsoft.com/office/drawing/2014/main" id="{0CB17D4F-E9EF-4DD2-AE40-9ED1AA928A37}"/>
              </a:ext>
            </a:extLst>
          </p:cNvPr>
          <p:cNvSpPr/>
          <p:nvPr/>
        </p:nvSpPr>
        <p:spPr>
          <a:xfrm>
            <a:off x="85666" y="4632807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CA8006B1-10BA-48A7-93CF-10360DAE28C6}"/>
              </a:ext>
            </a:extLst>
          </p:cNvPr>
          <p:cNvSpPr/>
          <p:nvPr/>
        </p:nvSpPr>
        <p:spPr>
          <a:xfrm>
            <a:off x="3205037" y="300302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1285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E562A6-22B0-4A8A-8FB5-98BF101FA60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80000"/>
              </a:lnSpc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4182D-4EAB-49DC-87D5-10267B1D0C04}"/>
              </a:ext>
            </a:extLst>
          </p:cNvPr>
          <p:cNvSpPr txBox="1"/>
          <p:nvPr/>
        </p:nvSpPr>
        <p:spPr>
          <a:xfrm>
            <a:off x="847526" y="2106080"/>
            <a:ext cx="4680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Ⅰ.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프로젝트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BF8B28-F45C-41BD-8EFE-24F95B74A43C}"/>
              </a:ext>
            </a:extLst>
          </p:cNvPr>
          <p:cNvCxnSpPr>
            <a:cxnSpLocks/>
          </p:cNvCxnSpPr>
          <p:nvPr/>
        </p:nvCxnSpPr>
        <p:spPr>
          <a:xfrm>
            <a:off x="904240" y="193389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40753C-DB42-4D05-B386-B436C6F87850}"/>
              </a:ext>
            </a:extLst>
          </p:cNvPr>
          <p:cNvCxnSpPr>
            <a:cxnSpLocks/>
          </p:cNvCxnSpPr>
          <p:nvPr/>
        </p:nvCxnSpPr>
        <p:spPr>
          <a:xfrm>
            <a:off x="904240" y="312261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989A6-687E-4B68-BA8E-D24D8E52C1F2}"/>
              </a:ext>
            </a:extLst>
          </p:cNvPr>
          <p:cNvSpPr txBox="1"/>
          <p:nvPr/>
        </p:nvSpPr>
        <p:spPr>
          <a:xfrm>
            <a:off x="1460447" y="3659183"/>
            <a:ext cx="4197404" cy="222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1.</a:t>
            </a:r>
            <a:r>
              <a:rPr lang="ko-KR" altLang="en-US" sz="2000" dirty="0">
                <a:solidFill>
                  <a:schemeClr val="bg1"/>
                </a:solidFill>
              </a:rPr>
              <a:t>프로젝트 목적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프로젝트 개요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3.</a:t>
            </a:r>
            <a:r>
              <a:rPr lang="ko-KR" altLang="en-US" sz="2000" dirty="0">
                <a:solidFill>
                  <a:schemeClr val="bg1"/>
                </a:solidFill>
              </a:rPr>
              <a:t>개발 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FE86C8-DF5B-4E6B-888E-14113C9C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99426"/>
              </p:ext>
            </p:extLst>
          </p:nvPr>
        </p:nvGraphicFramePr>
        <p:xfrm>
          <a:off x="155574" y="1125538"/>
          <a:ext cx="6588125" cy="5580061"/>
        </p:xfrm>
        <a:graphic>
          <a:graphicData uri="http://schemas.openxmlformats.org/drawingml/2006/table">
            <a:tbl>
              <a:tblPr/>
              <a:tblGrid>
                <a:gridCol w="1094611">
                  <a:extLst>
                    <a:ext uri="{9D8B030D-6E8A-4147-A177-3AD203B41FA5}">
                      <a16:colId xmlns:a16="http://schemas.microsoft.com/office/drawing/2014/main" val="3341619214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257553462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661177896"/>
                    </a:ext>
                  </a:extLst>
                </a:gridCol>
                <a:gridCol w="1340131">
                  <a:extLst>
                    <a:ext uri="{9D8B030D-6E8A-4147-A177-3AD203B41FA5}">
                      <a16:colId xmlns:a16="http://schemas.microsoft.com/office/drawing/2014/main" val="3448547502"/>
                    </a:ext>
                  </a:extLst>
                </a:gridCol>
                <a:gridCol w="521730">
                  <a:extLst>
                    <a:ext uri="{9D8B030D-6E8A-4147-A177-3AD203B41FA5}">
                      <a16:colId xmlns:a16="http://schemas.microsoft.com/office/drawing/2014/main" val="1416791682"/>
                    </a:ext>
                  </a:extLst>
                </a:gridCol>
                <a:gridCol w="1442431">
                  <a:extLst>
                    <a:ext uri="{9D8B030D-6E8A-4147-A177-3AD203B41FA5}">
                      <a16:colId xmlns:a16="http://schemas.microsoft.com/office/drawing/2014/main" val="2118491739"/>
                    </a:ext>
                  </a:extLst>
                </a:gridCol>
              </a:tblGrid>
              <a:tr h="35309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Creator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cmypage.html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/creator/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cmypage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663751"/>
                  </a:ext>
                </a:extLst>
              </a:tr>
              <a:tr h="2176206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프로필사진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닉네임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소개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계좌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크리에이터소개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미리보기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상세페이지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233370"/>
                  </a:ext>
                </a:extLst>
              </a:tr>
              <a:tr h="305075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로드시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등록된 프로필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미등록시 등록권유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alert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변경버튼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입력창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보이기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저장버튼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프로필 수정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프로필사진 업로드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6198" marR="56198" marT="16057" marB="16057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9513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2D5210F-E967-4EBF-A8B2-D2AEE0E08CD3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C89BD-2749-48B3-A48E-0EAD3442F094}"/>
              </a:ext>
            </a:extLst>
          </p:cNvPr>
          <p:cNvSpPr txBox="1"/>
          <p:nvPr/>
        </p:nvSpPr>
        <p:spPr>
          <a:xfrm>
            <a:off x="335025" y="127316"/>
            <a:ext cx="890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3-3.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</a:rPr>
              <a:t>크리에이터 프로필 수정 </a:t>
            </a:r>
            <a:r>
              <a:rPr lang="en-US" altLang="ko-KR" sz="2800" spc="-300" dirty="0">
                <a:solidFill>
                  <a:schemeClr val="bg1"/>
                </a:solidFill>
              </a:rPr>
              <a:t>(2/2)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15D9B4-C13C-4EFA-9ED7-859A5A263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31387"/>
              </p:ext>
            </p:extLst>
          </p:nvPr>
        </p:nvGraphicFramePr>
        <p:xfrm>
          <a:off x="6888163" y="2997969"/>
          <a:ext cx="5184775" cy="3707628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520492880"/>
                    </a:ext>
                  </a:extLst>
                </a:gridCol>
                <a:gridCol w="1374568">
                  <a:extLst>
                    <a:ext uri="{9D8B030D-6E8A-4147-A177-3AD203B41FA5}">
                      <a16:colId xmlns:a16="http://schemas.microsoft.com/office/drawing/2014/main" val="1173057343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2196969922"/>
                    </a:ext>
                  </a:extLst>
                </a:gridCol>
                <a:gridCol w="940516">
                  <a:extLst>
                    <a:ext uri="{9D8B030D-6E8A-4147-A177-3AD203B41FA5}">
                      <a16:colId xmlns:a16="http://schemas.microsoft.com/office/drawing/2014/main" val="1086494205"/>
                    </a:ext>
                  </a:extLst>
                </a:gridCol>
                <a:gridCol w="699320">
                  <a:extLst>
                    <a:ext uri="{9D8B030D-6E8A-4147-A177-3AD203B41FA5}">
                      <a16:colId xmlns:a16="http://schemas.microsoft.com/office/drawing/2014/main" val="3429626850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3767115438"/>
                    </a:ext>
                  </a:extLst>
                </a:gridCol>
              </a:tblGrid>
              <a:tr h="31394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프로필사진 등록 및 수정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36665"/>
                  </a:ext>
                </a:extLst>
              </a:tr>
              <a:tr h="258117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51217"/>
                  </a:ext>
                </a:extLst>
              </a:tr>
              <a:tr h="25811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57379"/>
                  </a:ext>
                </a:extLst>
              </a:tr>
              <a:tr h="51412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/creator/profile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등록성공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크리에이터</a:t>
                      </a:r>
                      <a:b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테이블에 없음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377437"/>
                  </a:ext>
                </a:extLst>
              </a:tr>
              <a:tr h="244181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43023"/>
                  </a:ext>
                </a:extLst>
              </a:tr>
              <a:tr h="968002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등록되어 있지 않으면 이미지 저장 하지 않음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 사진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수정시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파일 덮어쓰기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디폴트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프로필 수정을 위하여 확장자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png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제한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저장경로 및 파일 이름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/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img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/profile/(id)/(id).png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89845"/>
                  </a:ext>
                </a:extLst>
              </a:tr>
              <a:tr h="244181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80081"/>
                  </a:ext>
                </a:extLst>
              </a:tr>
              <a:tr h="906958">
                <a:tc gridSpan="6">
                  <a:txBody>
                    <a:bodyPr/>
                    <a:lstStyle/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기준을 닉네임을 설정한 시점부터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등록으로 변경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creaotor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cr_nn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만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NOT NULL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제약조건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나머지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NULL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 허용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닉네임 중복검사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프로필을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DB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컬럼에 추가하여 확장자 관계없이 관리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28745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A2CFB33-DD68-4DFB-A409-4599C05FF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20776"/>
              </p:ext>
            </p:extLst>
          </p:nvPr>
        </p:nvGraphicFramePr>
        <p:xfrm>
          <a:off x="6888163" y="1125539"/>
          <a:ext cx="5184775" cy="1872430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2094823806"/>
                    </a:ext>
                  </a:extLst>
                </a:gridCol>
                <a:gridCol w="1374568">
                  <a:extLst>
                    <a:ext uri="{9D8B030D-6E8A-4147-A177-3AD203B41FA5}">
                      <a16:colId xmlns:a16="http://schemas.microsoft.com/office/drawing/2014/main" val="3135508214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1166336627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2376335363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2077865460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253567674"/>
                    </a:ext>
                  </a:extLst>
                </a:gridCol>
              </a:tblGrid>
              <a:tr h="29252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 프로필 등록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98844"/>
                  </a:ext>
                </a:extLst>
              </a:tr>
              <a:tr h="227518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34729"/>
                  </a:ext>
                </a:extLst>
              </a:tr>
              <a:tr h="22751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404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35410"/>
                  </a:ext>
                </a:extLst>
              </a:tr>
              <a:tr h="29252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POST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등록성공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rowCnt=0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187798"/>
                  </a:ext>
                </a:extLst>
              </a:tr>
              <a:tr h="227518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82240"/>
                  </a:ext>
                </a:extLst>
              </a:tr>
              <a:tr h="560670">
                <a:tc gridSpan="6"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조회 요청 후 각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Form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값이 없으면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POST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없으면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PUT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입력한 정보가 있는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객체에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넣어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getId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INSERT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719711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0B73A1E-F54F-4903-B366-DD103525D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17"/>
          <a:stretch/>
        </p:blipFill>
        <p:spPr>
          <a:xfrm>
            <a:off x="155574" y="1484313"/>
            <a:ext cx="4616451" cy="5221284"/>
          </a:xfrm>
          <a:prstGeom prst="rect">
            <a:avLst/>
          </a:prstGeom>
        </p:spPr>
      </p:pic>
      <p:sp>
        <p:nvSpPr>
          <p:cNvPr id="19" name="모서리가 둥근 직사각형 61">
            <a:extLst>
              <a:ext uri="{FF2B5EF4-FFF2-40B4-BE49-F238E27FC236}">
                <a16:creationId xmlns:a16="http://schemas.microsoft.com/office/drawing/2014/main" id="{FFDDB5DC-440B-4636-8648-31F4FC796156}"/>
              </a:ext>
            </a:extLst>
          </p:cNvPr>
          <p:cNvSpPr/>
          <p:nvPr/>
        </p:nvSpPr>
        <p:spPr>
          <a:xfrm>
            <a:off x="309437" y="3507845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980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9E3A53-7C5F-4B52-AF74-2FF99AA78B08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5209E-BBAD-40EB-836F-7F8DD18B8A86}"/>
              </a:ext>
            </a:extLst>
          </p:cNvPr>
          <p:cNvSpPr txBox="1"/>
          <p:nvPr/>
        </p:nvSpPr>
        <p:spPr>
          <a:xfrm>
            <a:off x="335025" y="127316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3-4. </a:t>
            </a:r>
            <a:r>
              <a:rPr lang="ko-KR" altLang="en-US" sz="3600" spc="-300" dirty="0">
                <a:solidFill>
                  <a:schemeClr val="bg1"/>
                </a:solidFill>
              </a:rPr>
              <a:t>마이페이지 </a:t>
            </a:r>
            <a:r>
              <a:rPr lang="en-US" altLang="ko-KR" sz="3600" spc="-300" dirty="0">
                <a:solidFill>
                  <a:schemeClr val="bg1"/>
                </a:solidFill>
              </a:rPr>
              <a:t>– 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마이프로젝트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BCE59D-8590-4EEA-8212-6F5D31EE3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11774"/>
              </p:ext>
            </p:extLst>
          </p:nvPr>
        </p:nvGraphicFramePr>
        <p:xfrm>
          <a:off x="155574" y="1125538"/>
          <a:ext cx="6588125" cy="5605146"/>
        </p:xfrm>
        <a:graphic>
          <a:graphicData uri="http://schemas.openxmlformats.org/drawingml/2006/table">
            <a:tbl>
              <a:tblPr/>
              <a:tblGrid>
                <a:gridCol w="1094611">
                  <a:extLst>
                    <a:ext uri="{9D8B030D-6E8A-4147-A177-3AD203B41FA5}">
                      <a16:colId xmlns:a16="http://schemas.microsoft.com/office/drawing/2014/main" val="3698951089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2858154565"/>
                    </a:ext>
                  </a:extLst>
                </a:gridCol>
                <a:gridCol w="1094611">
                  <a:extLst>
                    <a:ext uri="{9D8B030D-6E8A-4147-A177-3AD203B41FA5}">
                      <a16:colId xmlns:a16="http://schemas.microsoft.com/office/drawing/2014/main" val="2194174717"/>
                    </a:ext>
                  </a:extLst>
                </a:gridCol>
                <a:gridCol w="1424693">
                  <a:extLst>
                    <a:ext uri="{9D8B030D-6E8A-4147-A177-3AD203B41FA5}">
                      <a16:colId xmlns:a16="http://schemas.microsoft.com/office/drawing/2014/main" val="2364554998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683749621"/>
                    </a:ext>
                  </a:extLst>
                </a:gridCol>
                <a:gridCol w="1073149">
                  <a:extLst>
                    <a:ext uri="{9D8B030D-6E8A-4147-A177-3AD203B41FA5}">
                      <a16:colId xmlns:a16="http://schemas.microsoft.com/office/drawing/2014/main" val="2408467779"/>
                    </a:ext>
                  </a:extLst>
                </a:gridCol>
              </a:tblGrid>
              <a:tr h="36015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Creator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mylist.html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/creator/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mylist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703931"/>
                  </a:ext>
                </a:extLst>
              </a:tr>
              <a:tr h="1104036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진행예정</a:t>
                      </a:r>
                      <a:r>
                        <a:rPr lang="en-US" altLang="ko-KR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 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진행중인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남은기간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취소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전체 프로젝트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목표도달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기간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참여자보기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7441"/>
                  </a:ext>
                </a:extLst>
              </a:tr>
              <a:tr h="414095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1,2.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로드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프로젝트 리스트 출력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취소버튼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클릭시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 프로젝트취소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각 프로젝트 타이틀 클릭 시 </a:t>
                      </a:r>
                      <a:b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→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상세페이지로 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(URL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쿼리스트링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성공한 프로젝트의 보기 버튼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→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참여자조회 페이지로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이동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(URL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쿼리스트링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상태 표시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800" b="1" i="0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FF0000"/>
                          </a:highlight>
                          <a:latin typeface="함초롬돋움"/>
                        </a:rPr>
                        <a:t>취소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(0) </a:t>
                      </a: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800" b="1" i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함초롬돋움"/>
                        </a:rPr>
                        <a:t>예정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(10) :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시작</a:t>
                      </a: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3)</a:t>
                      </a:r>
                      <a:r>
                        <a:rPr lang="ko-KR" altLang="en-US" sz="800" b="1" i="0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00FF"/>
                          </a:highlight>
                          <a:latin typeface="함초롬돋움"/>
                        </a:rPr>
                        <a:t>진행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(11~19) :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시작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 </a:t>
                      </a:r>
                      <a:b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</a:b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①저조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(11) : </a:t>
                      </a: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&lt;25%</a:t>
                      </a: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②진행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(12) : 25%≤</a:t>
                      </a: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&lt;75%</a:t>
                      </a: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③</a:t>
                      </a:r>
                      <a:r>
                        <a:rPr lang="ko-KR" altLang="en-US" sz="8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임박</a:t>
                      </a:r>
                      <a:r>
                        <a:rPr lang="en-US" altLang="ko-KR" sz="8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(13) : 75%≤</a:t>
                      </a:r>
                      <a:r>
                        <a:rPr lang="ko-KR" altLang="en-US" sz="800" b="0" i="0" spc="-50" baseline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800" b="0" i="0" spc="-50" baseline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&lt;100%</a:t>
                      </a:r>
                      <a:endParaRPr lang="ko-KR" altLang="en-US" sz="800" b="0" i="0" spc="-50" baseline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④성공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(15) : </a:t>
                      </a: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≥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 &amp; </a:t>
                      </a: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         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주문수량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제한수량</a:t>
                      </a:r>
                      <a:endParaRPr lang="ko-KR" altLang="en-US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⑤제한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(19) :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주문수량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제한수량</a:t>
                      </a:r>
                      <a:endParaRPr lang="en-US" altLang="ko-KR" sz="8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5)</a:t>
                      </a:r>
                      <a:r>
                        <a:rPr lang="ko-KR" altLang="en-US" sz="800" b="1" i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함초롬돋움"/>
                        </a:rPr>
                        <a:t>실패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(20) :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 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 </a:t>
                      </a: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                     </a:t>
                      </a: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&lt;100% </a:t>
                      </a: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6)</a:t>
                      </a:r>
                      <a:r>
                        <a:rPr lang="ko-KR" altLang="en-US" sz="800" b="1" i="0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8080"/>
                          </a:highlight>
                          <a:latin typeface="함초롬돋움"/>
                        </a:rPr>
                        <a:t>성공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(21) : 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 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 </a:t>
                      </a:r>
                    </a:p>
                    <a:p>
                      <a:pPr marL="3810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                      </a:t>
                      </a:r>
                      <a:r>
                        <a:rPr lang="ko-KR" altLang="en-US" sz="8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≥</a:t>
                      </a:r>
                      <a:r>
                        <a:rPr lang="en-US" altLang="ko-KR" sz="8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</a:t>
                      </a:r>
                      <a:endParaRPr lang="ko-KR" altLang="en-US" sz="7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46652" marR="46652" marT="13329" marB="1332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812428"/>
                  </a:ext>
                </a:extLst>
              </a:tr>
            </a:tbl>
          </a:graphicData>
        </a:graphic>
      </p:graphicFrame>
      <p:pic>
        <p:nvPicPr>
          <p:cNvPr id="22530" name="Picture 2">
            <a:extLst>
              <a:ext uri="{FF2B5EF4-FFF2-40B4-BE49-F238E27FC236}">
                <a16:creationId xmlns:a16="http://schemas.microsoft.com/office/drawing/2014/main" id="{D753B52E-0BC7-4FF4-8E9E-95F68CC8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0" y="1614996"/>
            <a:ext cx="4358977" cy="49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A2F8A5-F29E-4293-8A8E-556FA4434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2587"/>
              </p:ext>
            </p:extLst>
          </p:nvPr>
        </p:nvGraphicFramePr>
        <p:xfrm>
          <a:off x="6888163" y="1125540"/>
          <a:ext cx="5184775" cy="2401116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1695156683"/>
                    </a:ext>
                  </a:extLst>
                </a:gridCol>
                <a:gridCol w="1374568">
                  <a:extLst>
                    <a:ext uri="{9D8B030D-6E8A-4147-A177-3AD203B41FA5}">
                      <a16:colId xmlns:a16="http://schemas.microsoft.com/office/drawing/2014/main" val="729841022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1069058928"/>
                    </a:ext>
                  </a:extLst>
                </a:gridCol>
                <a:gridCol w="978616">
                  <a:extLst>
                    <a:ext uri="{9D8B030D-6E8A-4147-A177-3AD203B41FA5}">
                      <a16:colId xmlns:a16="http://schemas.microsoft.com/office/drawing/2014/main" val="4046361001"/>
                    </a:ext>
                  </a:extLst>
                </a:gridCol>
                <a:gridCol w="661220">
                  <a:extLst>
                    <a:ext uri="{9D8B030D-6E8A-4147-A177-3AD203B41FA5}">
                      <a16:colId xmlns:a16="http://schemas.microsoft.com/office/drawing/2014/main" val="343768540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1009134220"/>
                    </a:ext>
                  </a:extLst>
                </a:gridCol>
              </a:tblGrid>
              <a:tr h="33110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본인이 등록한 프로젝트 취소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14942"/>
                  </a:ext>
                </a:extLst>
              </a:tr>
              <a:tr h="226381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15135"/>
                  </a:ext>
                </a:extLst>
              </a:tr>
              <a:tr h="22638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403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13822"/>
                  </a:ext>
                </a:extLst>
              </a:tr>
              <a:tr h="36251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/project/{</a:t>
                      </a:r>
                      <a:r>
                        <a:rPr 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projNo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취소성공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취소권한 없음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64128"/>
                  </a:ext>
                </a:extLst>
              </a:tr>
              <a:tr h="256547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12664"/>
                  </a:ext>
                </a:extLst>
              </a:tr>
              <a:tr h="995782">
                <a:tc gridSpan="6">
                  <a:txBody>
                    <a:bodyPr/>
                    <a:lstStyle/>
                    <a:p>
                      <a:pPr marL="3810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진행예정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진행중인 </a:t>
                      </a:r>
                      <a:r>
                        <a:rPr lang="ko-KR" alt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중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미만인 프로젝트에 한하여 취소 가능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검증 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session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값과 프로젝트를 등록한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크리에이터의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아이디가 일치하는지 확인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rowCnt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=0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이면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403(FORBIDDEN)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응답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1" spc="0" dirty="0">
                          <a:solidFill>
                            <a:schemeClr val="accent2"/>
                          </a:solidFill>
                          <a:effectLst/>
                          <a:latin typeface="함초롬돋움"/>
                        </a:rPr>
                        <a:t>#ProjectMapper.xml</a:t>
                      </a:r>
                      <a:r>
                        <a:rPr lang="ko-KR" altLang="en-US" sz="900" b="0" i="1" spc="0" dirty="0">
                          <a:solidFill>
                            <a:schemeClr val="accent2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kk_project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SET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proj_status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=0  WHERE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proj_no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=#{projNo} AND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proj_id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=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#{loginId}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6689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94B33B-BC99-40B2-81AC-BCE21B549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39238"/>
              </p:ext>
            </p:extLst>
          </p:nvPr>
        </p:nvGraphicFramePr>
        <p:xfrm>
          <a:off x="6896039" y="3524249"/>
          <a:ext cx="5184775" cy="3186956"/>
        </p:xfrm>
        <a:graphic>
          <a:graphicData uri="http://schemas.openxmlformats.org/drawingml/2006/table">
            <a:tbl>
              <a:tblPr/>
              <a:tblGrid>
                <a:gridCol w="531359">
                  <a:extLst>
                    <a:ext uri="{9D8B030D-6E8A-4147-A177-3AD203B41FA5}">
                      <a16:colId xmlns:a16="http://schemas.microsoft.com/office/drawing/2014/main" val="1685884037"/>
                    </a:ext>
                  </a:extLst>
                </a:gridCol>
                <a:gridCol w="1486353">
                  <a:extLst>
                    <a:ext uri="{9D8B030D-6E8A-4147-A177-3AD203B41FA5}">
                      <a16:colId xmlns:a16="http://schemas.microsoft.com/office/drawing/2014/main" val="1538748331"/>
                    </a:ext>
                  </a:extLst>
                </a:gridCol>
                <a:gridCol w="1138238">
                  <a:extLst>
                    <a:ext uri="{9D8B030D-6E8A-4147-A177-3AD203B41FA5}">
                      <a16:colId xmlns:a16="http://schemas.microsoft.com/office/drawing/2014/main" val="1772835231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1613576480"/>
                    </a:ext>
                  </a:extLst>
                </a:gridCol>
                <a:gridCol w="724580">
                  <a:extLst>
                    <a:ext uri="{9D8B030D-6E8A-4147-A177-3AD203B41FA5}">
                      <a16:colId xmlns:a16="http://schemas.microsoft.com/office/drawing/2014/main" val="3694307225"/>
                    </a:ext>
                  </a:extLst>
                </a:gridCol>
                <a:gridCol w="636020">
                  <a:extLst>
                    <a:ext uri="{9D8B030D-6E8A-4147-A177-3AD203B41FA5}">
                      <a16:colId xmlns:a16="http://schemas.microsoft.com/office/drawing/2014/main" val="326991262"/>
                    </a:ext>
                  </a:extLst>
                </a:gridCol>
              </a:tblGrid>
              <a:tr h="21435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 본인이 등록한 프로젝트 조회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0296"/>
                  </a:ext>
                </a:extLst>
              </a:tr>
              <a:tr h="179783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&lt;PageDTO&lt;ProjectDTO&gt;&gt;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39554"/>
                  </a:ext>
                </a:extLst>
              </a:tr>
              <a:tr h="179783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204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538888"/>
                  </a:ext>
                </a:extLst>
              </a:tr>
              <a:tr h="25105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creator/projects/{</a:t>
                      </a:r>
                      <a:r>
                        <a:rPr 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pageNo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해당 요청페이지 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 리스트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list.size()=0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1195"/>
                  </a:ext>
                </a:extLst>
              </a:tr>
              <a:tr h="209618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83388"/>
                  </a:ext>
                </a:extLst>
              </a:tr>
              <a:tr h="1218256">
                <a:tc gridSpan="6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load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/creator/projects/1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전체프로젝트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10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진행예정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&amp;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진행중인 프로젝트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10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 중 종료되지 않은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현재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&lt;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 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페이지 요청 시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(Pagination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태그 클릭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: /creator/projects/{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페이지번호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}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전체프로젝트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아래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: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요청한 페이지의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개의 프로젝트로 교체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3.DB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데이터를 기준으로 상태 판단 후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ProjectDTO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상태 값 변경 후 응답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setStatus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DB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데이터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프로젝트의 취소여부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제한수량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주문수량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시작일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종료일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827981"/>
                  </a:ext>
                </a:extLst>
              </a:tr>
              <a:tr h="228600">
                <a:tc grid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02432"/>
                  </a:ext>
                </a:extLst>
              </a:tr>
              <a:tr h="548530">
                <a:tc gridSpan="6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매일 새벽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DB batch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전일 종료된 프로젝트를 확인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100%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이상 시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테이블 이동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결제 테이블에 행 추가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또는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상태값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성공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실패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입력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성공 후 크리에이터 사정으로 취소 해야 하는 경우 결제 취소 후 관리자 승낙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42888" marR="42888" marT="12254" marB="12254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5827"/>
                  </a:ext>
                </a:extLst>
              </a:tr>
            </a:tbl>
          </a:graphicData>
        </a:graphic>
      </p:graphicFrame>
      <p:sp>
        <p:nvSpPr>
          <p:cNvPr id="12" name="모서리가 둥근 직사각형 61">
            <a:extLst>
              <a:ext uri="{FF2B5EF4-FFF2-40B4-BE49-F238E27FC236}">
                <a16:creationId xmlns:a16="http://schemas.microsoft.com/office/drawing/2014/main" id="{A3835AB2-C17C-404C-BFF4-F316229C7787}"/>
              </a:ext>
            </a:extLst>
          </p:cNvPr>
          <p:cNvSpPr/>
          <p:nvPr/>
        </p:nvSpPr>
        <p:spPr>
          <a:xfrm>
            <a:off x="269193" y="211718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3" name="모서리가 둥근 직사각형 61">
            <a:extLst>
              <a:ext uri="{FF2B5EF4-FFF2-40B4-BE49-F238E27FC236}">
                <a16:creationId xmlns:a16="http://schemas.microsoft.com/office/drawing/2014/main" id="{F6AC6FC3-3FC1-4B20-9570-966213394737}"/>
              </a:ext>
            </a:extLst>
          </p:cNvPr>
          <p:cNvSpPr/>
          <p:nvPr/>
        </p:nvSpPr>
        <p:spPr>
          <a:xfrm>
            <a:off x="252663" y="4133501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61">
            <a:extLst>
              <a:ext uri="{FF2B5EF4-FFF2-40B4-BE49-F238E27FC236}">
                <a16:creationId xmlns:a16="http://schemas.microsoft.com/office/drawing/2014/main" id="{C485E455-A23F-4237-9B02-2CD385C6DCC4}"/>
              </a:ext>
            </a:extLst>
          </p:cNvPr>
          <p:cNvSpPr/>
          <p:nvPr/>
        </p:nvSpPr>
        <p:spPr>
          <a:xfrm>
            <a:off x="1528637" y="644025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모서리가 둥근 직사각형 61">
            <a:extLst>
              <a:ext uri="{FF2B5EF4-FFF2-40B4-BE49-F238E27FC236}">
                <a16:creationId xmlns:a16="http://schemas.microsoft.com/office/drawing/2014/main" id="{ECDD843D-4D55-49C0-811B-80EDBCFFDAAE}"/>
              </a:ext>
            </a:extLst>
          </p:cNvPr>
          <p:cNvSpPr/>
          <p:nvPr/>
        </p:nvSpPr>
        <p:spPr>
          <a:xfrm>
            <a:off x="614237" y="2427546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67E1E575-2E5A-410C-9BA2-A8BD21DE1872}"/>
              </a:ext>
            </a:extLst>
          </p:cNvPr>
          <p:cNvSpPr/>
          <p:nvPr/>
        </p:nvSpPr>
        <p:spPr>
          <a:xfrm>
            <a:off x="4280715" y="2427546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61">
            <a:extLst>
              <a:ext uri="{FF2B5EF4-FFF2-40B4-BE49-F238E27FC236}">
                <a16:creationId xmlns:a16="http://schemas.microsoft.com/office/drawing/2014/main" id="{83658790-C458-4209-A7BB-6D2D7DD2A36E}"/>
              </a:ext>
            </a:extLst>
          </p:cNvPr>
          <p:cNvSpPr/>
          <p:nvPr/>
        </p:nvSpPr>
        <p:spPr>
          <a:xfrm>
            <a:off x="4242615" y="4288565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9" name="모서리가 둥근 직사각형 61">
            <a:extLst>
              <a:ext uri="{FF2B5EF4-FFF2-40B4-BE49-F238E27FC236}">
                <a16:creationId xmlns:a16="http://schemas.microsoft.com/office/drawing/2014/main" id="{BE95CDD2-94F8-4FFA-A9DC-3C3195F9060F}"/>
              </a:ext>
            </a:extLst>
          </p:cNvPr>
          <p:cNvSpPr/>
          <p:nvPr/>
        </p:nvSpPr>
        <p:spPr>
          <a:xfrm>
            <a:off x="2416184" y="4309930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58267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602DDA-8902-4D9C-9DAC-4BDAAEA2EE64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22706-01CB-4958-8658-129E24B53350}"/>
              </a:ext>
            </a:extLst>
          </p:cNvPr>
          <p:cNvSpPr txBox="1"/>
          <p:nvPr/>
        </p:nvSpPr>
        <p:spPr>
          <a:xfrm>
            <a:off x="335025" y="127316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3-5.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펀딩</a:t>
            </a:r>
            <a:r>
              <a:rPr lang="ko-KR" altLang="en-US" sz="3600" spc="-300" dirty="0">
                <a:solidFill>
                  <a:schemeClr val="bg1"/>
                </a:solidFill>
              </a:rPr>
              <a:t> 회원 조회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EFF526-5BDD-44E3-B219-6A0E56FC3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43454"/>
              </p:ext>
            </p:extLst>
          </p:nvPr>
        </p:nvGraphicFramePr>
        <p:xfrm>
          <a:off x="155575" y="1125538"/>
          <a:ext cx="6588125" cy="5580062"/>
        </p:xfrm>
        <a:graphic>
          <a:graphicData uri="http://schemas.openxmlformats.org/drawingml/2006/table">
            <a:tbl>
              <a:tblPr/>
              <a:tblGrid>
                <a:gridCol w="1096313">
                  <a:extLst>
                    <a:ext uri="{9D8B030D-6E8A-4147-A177-3AD203B41FA5}">
                      <a16:colId xmlns:a16="http://schemas.microsoft.com/office/drawing/2014/main" val="1063786925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3499261267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689403118"/>
                    </a:ext>
                  </a:extLst>
                </a:gridCol>
                <a:gridCol w="1096313">
                  <a:extLst>
                    <a:ext uri="{9D8B030D-6E8A-4147-A177-3AD203B41FA5}">
                      <a16:colId xmlns:a16="http://schemas.microsoft.com/office/drawing/2014/main" val="2964342156"/>
                    </a:ext>
                  </a:extLst>
                </a:gridCol>
                <a:gridCol w="676231">
                  <a:extLst>
                    <a:ext uri="{9D8B030D-6E8A-4147-A177-3AD203B41FA5}">
                      <a16:colId xmlns:a16="http://schemas.microsoft.com/office/drawing/2014/main" val="772986248"/>
                    </a:ext>
                  </a:extLst>
                </a:gridCol>
                <a:gridCol w="1526642">
                  <a:extLst>
                    <a:ext uri="{9D8B030D-6E8A-4147-A177-3AD203B41FA5}">
                      <a16:colId xmlns:a16="http://schemas.microsoft.com/office/drawing/2014/main" val="2502540562"/>
                    </a:ext>
                  </a:extLst>
                </a:gridCol>
              </a:tblGrid>
              <a:tr h="33956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Actor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Creator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파일이름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joinlist.html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URI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/project/joinlist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19606"/>
                  </a:ext>
                </a:extLst>
              </a:tr>
              <a:tr h="2452286">
                <a:tc rowSpan="2" gridSpan="4"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정보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배송예정일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종료일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달성률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등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프로젝트 </a:t>
                      </a:r>
                      <a:r>
                        <a:rPr lang="ko-KR" altLang="en-US" sz="10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</a:t>
                      </a:r>
                      <a:r>
                        <a:rPr lang="ko-KR" altLang="en-US" sz="10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참여자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연락처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주소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운송장번호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-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운송장입력된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행이 밑으로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체크박스 비활성화</a:t>
                      </a:r>
                      <a:endParaRPr lang="en-US" altLang="ko-KR" sz="1000" b="0" i="0" spc="0" dirty="0">
                        <a:solidFill>
                          <a:srgbClr val="000000"/>
                        </a:solidFill>
                        <a:effectLst/>
                        <a:latin typeface="함초롬돋움"/>
                      </a:endParaRP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-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신청일 기준 내림차순 정렬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23644"/>
                  </a:ext>
                </a:extLst>
              </a:tr>
              <a:tr h="278821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검색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이름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번호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주소 등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체크 후 운송장 입력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38506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43436D-B232-47BE-9139-D29652D7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57226"/>
              </p:ext>
            </p:extLst>
          </p:nvPr>
        </p:nvGraphicFramePr>
        <p:xfrm>
          <a:off x="6888163" y="1125539"/>
          <a:ext cx="5184775" cy="5580061"/>
        </p:xfrm>
        <a:graphic>
          <a:graphicData uri="http://schemas.openxmlformats.org/drawingml/2006/table">
            <a:tbl>
              <a:tblPr/>
              <a:tblGrid>
                <a:gridCol w="530535">
                  <a:extLst>
                    <a:ext uri="{9D8B030D-6E8A-4147-A177-3AD203B41FA5}">
                      <a16:colId xmlns:a16="http://schemas.microsoft.com/office/drawing/2014/main" val="74697696"/>
                    </a:ext>
                  </a:extLst>
                </a:gridCol>
                <a:gridCol w="1374568">
                  <a:extLst>
                    <a:ext uri="{9D8B030D-6E8A-4147-A177-3AD203B41FA5}">
                      <a16:colId xmlns:a16="http://schemas.microsoft.com/office/drawing/2014/main" val="2410621858"/>
                    </a:ext>
                  </a:extLst>
                </a:gridCol>
                <a:gridCol w="169759">
                  <a:extLst>
                    <a:ext uri="{9D8B030D-6E8A-4147-A177-3AD203B41FA5}">
                      <a16:colId xmlns:a16="http://schemas.microsoft.com/office/drawing/2014/main" val="806305948"/>
                    </a:ext>
                  </a:extLst>
                </a:gridCol>
                <a:gridCol w="650159">
                  <a:extLst>
                    <a:ext uri="{9D8B030D-6E8A-4147-A177-3AD203B41FA5}">
                      <a16:colId xmlns:a16="http://schemas.microsoft.com/office/drawing/2014/main" val="1132265822"/>
                    </a:ext>
                  </a:extLst>
                </a:gridCol>
                <a:gridCol w="121366">
                  <a:extLst>
                    <a:ext uri="{9D8B030D-6E8A-4147-A177-3AD203B41FA5}">
                      <a16:colId xmlns:a16="http://schemas.microsoft.com/office/drawing/2014/main" val="1772601381"/>
                    </a:ext>
                  </a:extLst>
                </a:gridCol>
                <a:gridCol w="698552">
                  <a:extLst>
                    <a:ext uri="{9D8B030D-6E8A-4147-A177-3AD203B41FA5}">
                      <a16:colId xmlns:a16="http://schemas.microsoft.com/office/drawing/2014/main" val="1815190542"/>
                    </a:ext>
                  </a:extLst>
                </a:gridCol>
                <a:gridCol w="139648">
                  <a:extLst>
                    <a:ext uri="{9D8B030D-6E8A-4147-A177-3AD203B41FA5}">
                      <a16:colId xmlns:a16="http://schemas.microsoft.com/office/drawing/2014/main" val="4068202915"/>
                    </a:ext>
                  </a:extLst>
                </a:gridCol>
                <a:gridCol w="680270">
                  <a:extLst>
                    <a:ext uri="{9D8B030D-6E8A-4147-A177-3AD203B41FA5}">
                      <a16:colId xmlns:a16="http://schemas.microsoft.com/office/drawing/2014/main" val="1754684897"/>
                    </a:ext>
                  </a:extLst>
                </a:gridCol>
                <a:gridCol w="819918">
                  <a:extLst>
                    <a:ext uri="{9D8B030D-6E8A-4147-A177-3AD203B41FA5}">
                      <a16:colId xmlns:a16="http://schemas.microsoft.com/office/drawing/2014/main" val="3748901156"/>
                    </a:ext>
                  </a:extLst>
                </a:gridCol>
              </a:tblGrid>
              <a:tr h="36077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본인이 등록한 프로젝트의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펀딩회원조회</a:t>
                      </a: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58049"/>
                  </a:ext>
                </a:extLst>
              </a:tr>
              <a:tr h="238505"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 &lt;PageDTO&lt;ProjectDTO&gt;&gt;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&lt;</a:t>
                      </a:r>
                      <a:r>
                        <a:rPr 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PageDTO</a:t>
                      </a: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&lt;</a:t>
                      </a:r>
                      <a:r>
                        <a:rPr 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ProjectDTO</a:t>
                      </a:r>
                      <a:r>
                        <a:rPr 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&gt;&gt;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endParaRPr lang="ko-KR" altLang="en-US" dirty="0"/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02824"/>
                  </a:ext>
                </a:extLst>
              </a:tr>
              <a:tr h="23850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403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403 </a:t>
                      </a:r>
                      <a:endParaRPr lang="ko-KR" altLang="en-US" dirty="0"/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79396"/>
                  </a:ext>
                </a:extLst>
              </a:tr>
              <a:tr h="37038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GET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/project/{projNo}/fundings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</a:t>
                      </a: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펀딩리스트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프로젝트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펀딩리스트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()=0</a:t>
                      </a:r>
                      <a:b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보기권한 없음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list.size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()=0</a:t>
                      </a:r>
                      <a:b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</a:b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보기권한 없음 </a:t>
                      </a:r>
                      <a:endParaRPr lang="ko-KR" altLang="en-US" dirty="0"/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231544"/>
                  </a:ext>
                </a:extLst>
              </a:tr>
              <a:tr h="225196">
                <a:tc gridSpan="9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788409"/>
                  </a:ext>
                </a:extLst>
              </a:tr>
              <a:tr h="1242245">
                <a:tc gridSpan="9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1.ProjectDTO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List&lt;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fundingDTO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&gt;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추가하지 않고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Mybatis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의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resultMap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활용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{"no":357, "project": {"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projNo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" : 1, ...} , "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fundingList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" : { {"funNo":1,..} ,"funNo":2,...} }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참여자 전체 리스트 출력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(Overview) </a:t>
                      </a: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  검색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(filter),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배송미입력이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위로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,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먼저 신청한 참여자가 위로 가게 정렬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마이 프로젝트에서 성공한 프로젝트만 보기 버튼 활성화 → 해당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url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접근한 경우 검증 필요 </a:t>
                      </a:r>
                      <a:endParaRPr lang="ko-KR" altLang="en-US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4.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검증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: session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id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값과 프로젝트를 등록한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크리에이터의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아이디가 일치하는지 확인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6534"/>
                  </a:ext>
                </a:extLst>
              </a:tr>
              <a:tr h="28246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요청</a:t>
                      </a:r>
                      <a:r>
                        <a:rPr lang="en-US" altLang="ko-KR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크리에이터가 본인이 등록한 프로젝트 취소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601007"/>
                  </a:ext>
                </a:extLst>
              </a:tr>
              <a:tr h="238505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REST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ResponseEntity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80651"/>
                  </a:ext>
                </a:extLst>
              </a:tr>
              <a:tr h="23850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방식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URL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200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403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401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22249"/>
                  </a:ext>
                </a:extLst>
              </a:tr>
              <a:tr h="44095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PUT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/fundings 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취소성공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취소권한 없음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세션 </a:t>
                      </a:r>
                      <a:r>
                        <a:rPr 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기타오류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235862"/>
                  </a:ext>
                </a:extLst>
              </a:tr>
              <a:tr h="225196">
                <a:tc gridSpan="9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상세설명</a:t>
                      </a:r>
                      <a:r>
                        <a:rPr lang="ko-KR" altLang="en-US" sz="900" b="0" i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93027"/>
                  </a:ext>
                </a:extLst>
              </a:tr>
              <a:tr h="626814">
                <a:tc gridSpan="9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체크박스 체크 여부 확인 후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funding list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를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JSON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형식으로 변환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(+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유효성검사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8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자리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2.Controller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trackingNum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(@RequestBody List&lt;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FundingDTO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&gt; list)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으로 요청전달 데이터 받음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3.FundingDAO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문 </a:t>
                      </a:r>
                      <a:r>
                        <a:rPr lang="en-US" altLang="ko-KR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List</a:t>
                      </a:r>
                      <a:r>
                        <a:rPr lang="ko-KR" altLang="en-US" sz="900" b="1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갯수만큼</a:t>
                      </a: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실행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vs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Mybatis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에서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foreach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로 한꺼번에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01277"/>
                  </a:ext>
                </a:extLst>
              </a:tr>
              <a:tr h="225196">
                <a:tc gridSpan="9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보완사항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12745"/>
                  </a:ext>
                </a:extLst>
              </a:tr>
              <a:tr h="626814">
                <a:tc gridSpan="9">
                  <a:txBody>
                    <a:bodyPr/>
                    <a:lstStyle/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1.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관리자 추가 시 배송 예정일이 지나도 운송장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미입력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시 패널 티 추가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2.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택배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API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적용 시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펀딩테이블의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배송정보 </a:t>
                      </a:r>
                      <a:r>
                        <a:rPr lang="ko-KR" altLang="en-US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정규화고려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(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배송테이블 추가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)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  <a:p>
                      <a:pPr marL="3810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3.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다량의 행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시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Batch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Update,MERGE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 INTO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또는 </a:t>
                      </a:r>
                      <a:r>
                        <a:rPr lang="en-US" altLang="ko-KR" sz="900" b="0" i="0" spc="0" dirty="0" err="1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xls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파일 받아서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</a:rPr>
                        <a:t>UPDATE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</a:p>
                  </a:txBody>
                  <a:tcPr marL="52464" marR="52464" marT="14990" marB="1499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92721"/>
                  </a:ext>
                </a:extLst>
              </a:tr>
            </a:tbl>
          </a:graphicData>
        </a:graphic>
      </p:graphicFrame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F9F1395A-9491-4951-A4A0-9BCBBEBC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"/>
          <a:stretch/>
        </p:blipFill>
        <p:spPr>
          <a:xfrm>
            <a:off x="119062" y="1484313"/>
            <a:ext cx="4379251" cy="5094287"/>
          </a:xfrm>
          <a:prstGeom prst="rect">
            <a:avLst/>
          </a:prstGeom>
        </p:spPr>
      </p:pic>
      <p:sp>
        <p:nvSpPr>
          <p:cNvPr id="14" name="모서리가 둥근 직사각형 61">
            <a:extLst>
              <a:ext uri="{FF2B5EF4-FFF2-40B4-BE49-F238E27FC236}">
                <a16:creationId xmlns:a16="http://schemas.microsoft.com/office/drawing/2014/main" id="{4EA4F3A3-BE13-4332-90FB-A681D262EE93}"/>
              </a:ext>
            </a:extLst>
          </p:cNvPr>
          <p:cNvSpPr/>
          <p:nvPr/>
        </p:nvSpPr>
        <p:spPr>
          <a:xfrm>
            <a:off x="47563" y="196515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61">
            <a:extLst>
              <a:ext uri="{FF2B5EF4-FFF2-40B4-BE49-F238E27FC236}">
                <a16:creationId xmlns:a16="http://schemas.microsoft.com/office/drawing/2014/main" id="{D05B8AE2-CE4D-4F74-91ED-F0E79F88EBD9}"/>
              </a:ext>
            </a:extLst>
          </p:cNvPr>
          <p:cNvSpPr/>
          <p:nvPr/>
        </p:nvSpPr>
        <p:spPr>
          <a:xfrm>
            <a:off x="3768917" y="1944453"/>
            <a:ext cx="216024" cy="2160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08643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E0F5A1-A1AB-4D65-BA27-E9DB71D72B44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D871B-CADD-4D5D-9BDD-7788C08A3F50}"/>
              </a:ext>
            </a:extLst>
          </p:cNvPr>
          <p:cNvSpPr txBox="1"/>
          <p:nvPr/>
        </p:nvSpPr>
        <p:spPr>
          <a:xfrm>
            <a:off x="335025" y="127316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4.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서버  구조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ADFF4F-DC92-4D1F-A22E-3F321143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38" y="969500"/>
            <a:ext cx="8694062" cy="57900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F070D7-53C9-43C1-A6E3-DF31E1DCB13A}"/>
              </a:ext>
            </a:extLst>
          </p:cNvPr>
          <p:cNvSpPr txBox="1"/>
          <p:nvPr/>
        </p:nvSpPr>
        <p:spPr>
          <a:xfrm>
            <a:off x="2480637" y="3220720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Git</a:t>
            </a:r>
            <a:r>
              <a:rPr lang="en-US" altLang="ko-KR" sz="1200" b="1" dirty="0"/>
              <a:t> push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E932DF-6454-4EEC-A6F0-ECCE6AE106C2}"/>
              </a:ext>
            </a:extLst>
          </p:cNvPr>
          <p:cNvSpPr txBox="1"/>
          <p:nvPr/>
        </p:nvSpPr>
        <p:spPr>
          <a:xfrm>
            <a:off x="1649938" y="3726002"/>
            <a:ext cx="708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IDE</a:t>
            </a:r>
          </a:p>
          <a:p>
            <a:pPr algn="ctr"/>
            <a:r>
              <a:rPr lang="ko-KR" altLang="en-US" sz="1500" b="1" dirty="0"/>
              <a:t>개발자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DABBA4-2F1F-48FA-994E-90951CEF2040}"/>
              </a:ext>
            </a:extLst>
          </p:cNvPr>
          <p:cNvSpPr txBox="1"/>
          <p:nvPr/>
        </p:nvSpPr>
        <p:spPr>
          <a:xfrm>
            <a:off x="3801437" y="3036054"/>
            <a:ext cx="90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Git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Web hook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A513B2-62D4-491B-93C0-C0C526A1C42D}"/>
              </a:ext>
            </a:extLst>
          </p:cNvPr>
          <p:cNvSpPr txBox="1"/>
          <p:nvPr/>
        </p:nvSpPr>
        <p:spPr>
          <a:xfrm>
            <a:off x="4964049" y="4162713"/>
            <a:ext cx="1039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Docker</a:t>
            </a:r>
            <a:r>
              <a:rPr lang="en-US" altLang="ko-KR" sz="1200" b="1" dirty="0"/>
              <a:t> push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E6C9A1-6460-4449-B3F3-9DFD0BCB93AD}"/>
              </a:ext>
            </a:extLst>
          </p:cNvPr>
          <p:cNvSpPr txBox="1"/>
          <p:nvPr/>
        </p:nvSpPr>
        <p:spPr>
          <a:xfrm>
            <a:off x="5024235" y="2294187"/>
            <a:ext cx="1029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Docker</a:t>
            </a:r>
            <a:r>
              <a:rPr lang="en-US" altLang="ko-KR" sz="1200" b="1" dirty="0"/>
              <a:t> build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7BD1B7-6C2A-4C12-8C8E-F73CC19C96F9}"/>
              </a:ext>
            </a:extLst>
          </p:cNvPr>
          <p:cNvSpPr txBox="1"/>
          <p:nvPr/>
        </p:nvSpPr>
        <p:spPr>
          <a:xfrm>
            <a:off x="6418378" y="316991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배포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58C53-9FEB-4D6A-A5C7-18323B143F5E}"/>
              </a:ext>
            </a:extLst>
          </p:cNvPr>
          <p:cNvSpPr txBox="1"/>
          <p:nvPr/>
        </p:nvSpPr>
        <p:spPr>
          <a:xfrm>
            <a:off x="7660318" y="25268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Port 9999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42759-A205-48B6-BA4E-CA8769EED01A}"/>
              </a:ext>
            </a:extLst>
          </p:cNvPr>
          <p:cNvSpPr txBox="1"/>
          <p:nvPr/>
        </p:nvSpPr>
        <p:spPr>
          <a:xfrm>
            <a:off x="7769238" y="4284275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Port 80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7C78CB-D574-4784-B29C-FE47FECC3FDB}"/>
              </a:ext>
            </a:extLst>
          </p:cNvPr>
          <p:cNvSpPr txBox="1"/>
          <p:nvPr/>
        </p:nvSpPr>
        <p:spPr>
          <a:xfrm>
            <a:off x="7487598" y="6319520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사용자 </a:t>
            </a:r>
            <a:r>
              <a:rPr lang="en-US" altLang="ko-KR" sz="1200" b="1" dirty="0"/>
              <a:t>(Client)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8E4C8F-E76B-459B-8604-B5955BEBA8D2}"/>
              </a:ext>
            </a:extLst>
          </p:cNvPr>
          <p:cNvCxnSpPr/>
          <p:nvPr/>
        </p:nvCxnSpPr>
        <p:spPr>
          <a:xfrm flipH="1">
            <a:off x="8290560" y="4658110"/>
            <a:ext cx="10160" cy="741680"/>
          </a:xfrm>
          <a:prstGeom prst="straightConnector1">
            <a:avLst/>
          </a:prstGeom>
          <a:ln w="1397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B85739-0C59-40B2-894E-2FEF1ED71FC5}"/>
              </a:ext>
            </a:extLst>
          </p:cNvPr>
          <p:cNvSpPr txBox="1"/>
          <p:nvPr/>
        </p:nvSpPr>
        <p:spPr>
          <a:xfrm>
            <a:off x="7310848" y="480275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IP</a:t>
            </a:r>
          </a:p>
          <a:p>
            <a:pPr algn="ctr"/>
            <a:r>
              <a:rPr lang="ko-KR" altLang="en-US" sz="1200" b="1" dirty="0"/>
              <a:t>주소요청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F6E8B0-8962-46A4-BE8C-E3217A4BA0DE}"/>
              </a:ext>
            </a:extLst>
          </p:cNvPr>
          <p:cNvSpPr txBox="1"/>
          <p:nvPr/>
        </p:nvSpPr>
        <p:spPr>
          <a:xfrm>
            <a:off x="8360551" y="4788539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HTML</a:t>
            </a:r>
          </a:p>
          <a:p>
            <a:pPr algn="ctr"/>
            <a:r>
              <a:rPr lang="ko-KR" altLang="en-US" sz="1200" b="1" dirty="0"/>
              <a:t>응답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7707C9-2AEE-487D-8308-D5306C5449C8}"/>
              </a:ext>
            </a:extLst>
          </p:cNvPr>
          <p:cNvSpPr txBox="1"/>
          <p:nvPr/>
        </p:nvSpPr>
        <p:spPr>
          <a:xfrm>
            <a:off x="8703777" y="2226807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JDBC</a:t>
            </a:r>
            <a:endParaRPr lang="ko-KR" alt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1AA76-2A84-43B4-BC9F-83DE604AD237}"/>
              </a:ext>
            </a:extLst>
          </p:cNvPr>
          <p:cNvSpPr txBox="1"/>
          <p:nvPr/>
        </p:nvSpPr>
        <p:spPr>
          <a:xfrm>
            <a:off x="8243554" y="311675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요청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86188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01468A-E1A9-4FE7-9C30-89C06750BA6D}"/>
              </a:ext>
            </a:extLst>
          </p:cNvPr>
          <p:cNvSpPr/>
          <p:nvPr/>
        </p:nvSpPr>
        <p:spPr>
          <a:xfrm>
            <a:off x="0" y="0"/>
            <a:ext cx="69977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80000"/>
              </a:lnSpc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2672A-4141-4B4F-A3CE-E36797A21809}"/>
              </a:ext>
            </a:extLst>
          </p:cNvPr>
          <p:cNvSpPr txBox="1"/>
          <p:nvPr/>
        </p:nvSpPr>
        <p:spPr>
          <a:xfrm>
            <a:off x="695126" y="2106080"/>
            <a:ext cx="5972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Ⅳ.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한계점 및 극복방안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19A4D4-ECD3-4499-B924-F6BEFF63F7CC}"/>
              </a:ext>
            </a:extLst>
          </p:cNvPr>
          <p:cNvCxnSpPr>
            <a:cxnSpLocks/>
          </p:cNvCxnSpPr>
          <p:nvPr/>
        </p:nvCxnSpPr>
        <p:spPr>
          <a:xfrm>
            <a:off x="751840" y="1933897"/>
            <a:ext cx="5839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24BA24-0506-4EE1-AFB4-7D74CAEA07ED}"/>
              </a:ext>
            </a:extLst>
          </p:cNvPr>
          <p:cNvCxnSpPr>
            <a:cxnSpLocks/>
          </p:cNvCxnSpPr>
          <p:nvPr/>
        </p:nvCxnSpPr>
        <p:spPr>
          <a:xfrm>
            <a:off x="751840" y="3122617"/>
            <a:ext cx="58394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5728B4-E154-474B-9862-A0461DB10D43}"/>
              </a:ext>
            </a:extLst>
          </p:cNvPr>
          <p:cNvSpPr txBox="1"/>
          <p:nvPr/>
        </p:nvSpPr>
        <p:spPr>
          <a:xfrm>
            <a:off x="1460447" y="3735383"/>
            <a:ext cx="4197404" cy="1117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1.</a:t>
            </a:r>
            <a:r>
              <a:rPr lang="ko-KR" altLang="en-US" sz="2000" dirty="0" err="1">
                <a:solidFill>
                  <a:schemeClr val="bg1"/>
                </a:solidFill>
              </a:rPr>
              <a:t>느낀점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한계점 및 극복방안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위쪽 모서리 68">
            <a:extLst>
              <a:ext uri="{FF2B5EF4-FFF2-40B4-BE49-F238E27FC236}">
                <a16:creationId xmlns:a16="http://schemas.microsoft.com/office/drawing/2014/main" id="{2F105EFB-9D70-4B35-96AC-21D815201738}"/>
              </a:ext>
            </a:extLst>
          </p:cNvPr>
          <p:cNvSpPr/>
          <p:nvPr/>
        </p:nvSpPr>
        <p:spPr>
          <a:xfrm rot="16200000">
            <a:off x="5152252" y="-3846060"/>
            <a:ext cx="1949447" cy="113680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C7AF4DB7-C37F-49CF-A086-8F3ED99306E7}"/>
              </a:ext>
            </a:extLst>
          </p:cNvPr>
          <p:cNvSpPr/>
          <p:nvPr/>
        </p:nvSpPr>
        <p:spPr>
          <a:xfrm rot="16200000">
            <a:off x="5152252" y="186543"/>
            <a:ext cx="1949447" cy="113680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2D627-2FC7-46D6-91DD-7FA7B6B4ED3D}"/>
              </a:ext>
            </a:extLst>
          </p:cNvPr>
          <p:cNvSpPr txBox="1"/>
          <p:nvPr/>
        </p:nvSpPr>
        <p:spPr>
          <a:xfrm>
            <a:off x="2524768" y="5026497"/>
            <a:ext cx="9162356" cy="175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dirty="0"/>
              <a:t> </a:t>
            </a:r>
            <a:r>
              <a:rPr lang="ko-KR" altLang="en-US" sz="1100" dirty="0" err="1"/>
              <a:t>스프링부트로</a:t>
            </a:r>
            <a:r>
              <a:rPr lang="ko-KR" altLang="en-US" sz="1100" dirty="0"/>
              <a:t> 프로젝트를 진행하면서 일반 웹 프로젝트보다 개발 속도가 확연히 향상되었음을 느꼈고 </a:t>
            </a:r>
            <a:r>
              <a:rPr lang="ko-KR" altLang="en-US" sz="1100" dirty="0" err="1"/>
              <a:t>REST기반의</a:t>
            </a:r>
            <a:r>
              <a:rPr lang="ko-KR" altLang="en-US" sz="1100" dirty="0"/>
              <a:t> 웹에 대해 많이 배울 수 있었습니다. 개발하면서 사용자의 입장에서 발생할 수 있는 수많은 경우들을 고민했고 상황에 적합한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 상태 코드가 무엇인지 테이블을 뒤적이며 찾아 보았습니다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>
              <a:lnSpc>
                <a:spcPct val="110000"/>
              </a:lnSpc>
            </a:pPr>
            <a:r>
              <a:rPr lang="ko-KR" altLang="en-US" sz="1100" dirty="0"/>
              <a:t> 부트스트랩을 적용하여 </a:t>
            </a:r>
            <a:r>
              <a:rPr lang="ko-KR" altLang="en-US" sz="1100" dirty="0" err="1"/>
              <a:t>프론트엔드를</a:t>
            </a:r>
            <a:r>
              <a:rPr lang="ko-KR" altLang="en-US" sz="1100" dirty="0"/>
              <a:t> 보기 좋게 꾸밀 수 있었고 무한 스크롤, </a:t>
            </a:r>
            <a:r>
              <a:rPr lang="ko-KR" altLang="en-US" sz="1100" dirty="0" err="1"/>
              <a:t>프로그레스</a:t>
            </a:r>
            <a:r>
              <a:rPr lang="ko-KR" altLang="en-US" sz="1100" dirty="0"/>
              <a:t> 바 등을 구사하여 저번 프로젝트에 비해 화면 구성을 많이 발전시켜서 뿌듯했습니다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100" dirty="0"/>
              <a:t>SQL 활용도도 많이 늘었다고 </a:t>
            </a:r>
            <a:r>
              <a:rPr lang="ko-KR" altLang="en-US" sz="1100" dirty="0" err="1"/>
              <a:t>느꼈습니니다</a:t>
            </a:r>
            <a:r>
              <a:rPr lang="en-US" altLang="ko-KR" sz="1100" dirty="0"/>
              <a:t>.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DDL이나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DML은</a:t>
            </a:r>
            <a:r>
              <a:rPr lang="ko-KR" altLang="en-US" sz="1100" dirty="0"/>
              <a:t> 물론 함수, 트리거, 시퀀스 등 여러 </a:t>
            </a:r>
            <a:r>
              <a:rPr lang="ko-KR" altLang="en-US" sz="1100" dirty="0" err="1"/>
              <a:t>SQL문을</a:t>
            </a:r>
            <a:r>
              <a:rPr lang="ko-KR" altLang="en-US" sz="1100" dirty="0"/>
              <a:t> 작성하면서 </a:t>
            </a:r>
            <a:r>
              <a:rPr lang="ko-KR" altLang="en-US" sz="1100" dirty="0" err="1"/>
              <a:t>DB설계</a:t>
            </a:r>
            <a:r>
              <a:rPr lang="ko-KR" altLang="en-US" sz="1100" dirty="0"/>
              <a:t>, 활용 능력도 키울 수 </a:t>
            </a:r>
            <a:r>
              <a:rPr lang="ko-KR" altLang="en-US" sz="1100" dirty="0" err="1"/>
              <a:t>있었습니다다</a:t>
            </a:r>
            <a:r>
              <a:rPr lang="ko-KR" altLang="en-US" sz="1100" dirty="0"/>
              <a:t>. 프로젝트를 진행하면서 어려웠던 점은 </a:t>
            </a:r>
            <a:r>
              <a:rPr lang="ko-KR" altLang="en-US" sz="1100" dirty="0" err="1"/>
              <a:t>매퍼파일에서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resultMap을</a:t>
            </a:r>
            <a:r>
              <a:rPr lang="ko-KR" altLang="en-US" sz="1100" dirty="0"/>
              <a:t> 설계하는 것이 </a:t>
            </a:r>
            <a:r>
              <a:rPr lang="ko-KR" altLang="en-US" sz="1100" dirty="0" err="1"/>
              <a:t>익숙치</a:t>
            </a:r>
            <a:r>
              <a:rPr lang="ko-KR" altLang="en-US" sz="1100" dirty="0"/>
              <a:t> 않아서 많이 어려웠습니다. 더 공부가 필요하다고 느꼈습니다.</a:t>
            </a:r>
          </a:p>
          <a:p>
            <a:pPr>
              <a:lnSpc>
                <a:spcPct val="110000"/>
              </a:lnSpc>
            </a:pPr>
            <a:r>
              <a:rPr lang="ko-KR" altLang="en-US" sz="1100" dirty="0"/>
              <a:t> 보완할 점도 많이 남았지만 지난 5개월 동안 배운 지식을 최대한 활용하여 결과물을 만들었음이 </a:t>
            </a:r>
            <a:r>
              <a:rPr lang="ko-KR" altLang="en-US" sz="1100"/>
              <a:t>스스로에게 만족스럽습니다.</a:t>
            </a:r>
            <a:endParaRPr lang="ko-KR" altLang="en-US" sz="11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E20B79C-F97C-4732-8FF4-31D064C14AAF}"/>
              </a:ext>
            </a:extLst>
          </p:cNvPr>
          <p:cNvSpPr/>
          <p:nvPr/>
        </p:nvSpPr>
        <p:spPr>
          <a:xfrm>
            <a:off x="637048" y="5020486"/>
            <a:ext cx="1758766" cy="1758766"/>
          </a:xfrm>
          <a:prstGeom prst="ellipse">
            <a:avLst/>
          </a:prstGeom>
          <a:solidFill>
            <a:srgbClr val="33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B5AC8-48FF-49A9-94BF-224E98AC0C19}"/>
              </a:ext>
            </a:extLst>
          </p:cNvPr>
          <p:cNvSpPr txBox="1"/>
          <p:nvPr/>
        </p:nvSpPr>
        <p:spPr>
          <a:xfrm>
            <a:off x="914451" y="5663659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김성열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C970D0-203B-4942-BE35-EDACF482A483}"/>
              </a:ext>
            </a:extLst>
          </p:cNvPr>
          <p:cNvSpPr/>
          <p:nvPr/>
        </p:nvSpPr>
        <p:spPr>
          <a:xfrm>
            <a:off x="614798" y="925056"/>
            <a:ext cx="1758766" cy="1758766"/>
          </a:xfrm>
          <a:prstGeom prst="ellipse">
            <a:avLst/>
          </a:prstGeom>
          <a:solidFill>
            <a:srgbClr val="CEA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1D5F92-25CD-4ED7-BEBC-9FE6E4714681}"/>
              </a:ext>
            </a:extLst>
          </p:cNvPr>
          <p:cNvSpPr txBox="1"/>
          <p:nvPr/>
        </p:nvSpPr>
        <p:spPr>
          <a:xfrm>
            <a:off x="892201" y="1568229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김태일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B56405-14E1-48D6-BE86-1A53EC7475A0}"/>
              </a:ext>
            </a:extLst>
          </p:cNvPr>
          <p:cNvSpPr/>
          <p:nvPr/>
        </p:nvSpPr>
        <p:spPr>
          <a:xfrm>
            <a:off x="-2224426" y="-1693578"/>
            <a:ext cx="689540" cy="689540"/>
          </a:xfrm>
          <a:prstGeom prst="rect">
            <a:avLst/>
          </a:prstGeom>
          <a:solidFill>
            <a:srgbClr val="3345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BE3617B-CBBA-4DD3-970B-995DEFBCDFEE}"/>
              </a:ext>
            </a:extLst>
          </p:cNvPr>
          <p:cNvSpPr/>
          <p:nvPr/>
        </p:nvSpPr>
        <p:spPr>
          <a:xfrm>
            <a:off x="-1526175" y="-1539482"/>
            <a:ext cx="689540" cy="689540"/>
          </a:xfrm>
          <a:prstGeom prst="rect">
            <a:avLst/>
          </a:prstGeom>
          <a:solidFill>
            <a:srgbClr val="5881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1EE75F-EB44-4E40-AA59-F6AC21184FB2}"/>
              </a:ext>
            </a:extLst>
          </p:cNvPr>
          <p:cNvSpPr/>
          <p:nvPr/>
        </p:nvSpPr>
        <p:spPr>
          <a:xfrm>
            <a:off x="-836635" y="-1539482"/>
            <a:ext cx="689540" cy="689540"/>
          </a:xfrm>
          <a:prstGeom prst="rect">
            <a:avLst/>
          </a:prstGeom>
          <a:solidFill>
            <a:srgbClr val="CEAE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856566E-8D1C-42C5-8435-10F65FFBAFA9}"/>
              </a:ext>
            </a:extLst>
          </p:cNvPr>
          <p:cNvSpPr/>
          <p:nvPr/>
        </p:nvSpPr>
        <p:spPr>
          <a:xfrm>
            <a:off x="-147095" y="-1539482"/>
            <a:ext cx="689540" cy="689540"/>
          </a:xfrm>
          <a:prstGeom prst="rect">
            <a:avLst/>
          </a:prstGeom>
          <a:solidFill>
            <a:srgbClr val="EFF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E9F7EB-0539-4196-955D-D7B34899A6BB}"/>
              </a:ext>
            </a:extLst>
          </p:cNvPr>
          <p:cNvSpPr/>
          <p:nvPr/>
        </p:nvSpPr>
        <p:spPr>
          <a:xfrm>
            <a:off x="542444" y="-1539482"/>
            <a:ext cx="689540" cy="689540"/>
          </a:xfrm>
          <a:prstGeom prst="rect">
            <a:avLst/>
          </a:prstGeom>
          <a:solidFill>
            <a:srgbClr val="E3C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99F79D-123A-4984-8E8D-7BA727BA54E6}"/>
              </a:ext>
            </a:extLst>
          </p:cNvPr>
          <p:cNvSpPr/>
          <p:nvPr/>
        </p:nvSpPr>
        <p:spPr>
          <a:xfrm>
            <a:off x="1231984" y="-1539482"/>
            <a:ext cx="689540" cy="689540"/>
          </a:xfrm>
          <a:prstGeom prst="rect">
            <a:avLst/>
          </a:prstGeom>
          <a:solidFill>
            <a:srgbClr val="E5B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72908B-EC59-4461-B18D-E6FED077A27C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487904-3462-4743-91A9-68CDF9E8C049}"/>
              </a:ext>
            </a:extLst>
          </p:cNvPr>
          <p:cNvSpPr txBox="1"/>
          <p:nvPr/>
        </p:nvSpPr>
        <p:spPr>
          <a:xfrm>
            <a:off x="335025" y="1273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4. </a:t>
            </a:r>
            <a:r>
              <a:rPr lang="ko-KR" altLang="en-US" sz="3600" spc="-300" dirty="0">
                <a:solidFill>
                  <a:schemeClr val="bg1"/>
                </a:solidFill>
              </a:rPr>
              <a:t>서버 구축</a:t>
            </a: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6CDCD73D-C5A0-4F55-B9F7-B770C71BE2B8}"/>
              </a:ext>
            </a:extLst>
          </p:cNvPr>
          <p:cNvSpPr/>
          <p:nvPr/>
        </p:nvSpPr>
        <p:spPr>
          <a:xfrm rot="16200000">
            <a:off x="5152252" y="-1852043"/>
            <a:ext cx="1949447" cy="113680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09BB8EA-7F6B-4825-A493-9D7E7012C97B}"/>
              </a:ext>
            </a:extLst>
          </p:cNvPr>
          <p:cNvSpPr/>
          <p:nvPr/>
        </p:nvSpPr>
        <p:spPr>
          <a:xfrm>
            <a:off x="614798" y="2940134"/>
            <a:ext cx="1758766" cy="1758766"/>
          </a:xfrm>
          <a:prstGeom prst="ellipse">
            <a:avLst/>
          </a:prstGeom>
          <a:solidFill>
            <a:srgbClr val="588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A00C4F-1321-4C45-A854-16150C0F8F6D}"/>
              </a:ext>
            </a:extLst>
          </p:cNvPr>
          <p:cNvSpPr txBox="1"/>
          <p:nvPr/>
        </p:nvSpPr>
        <p:spPr>
          <a:xfrm>
            <a:off x="892201" y="3583307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김태호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4A910-7877-42F5-A05A-A8F8738104A1}"/>
              </a:ext>
            </a:extLst>
          </p:cNvPr>
          <p:cNvSpPr txBox="1"/>
          <p:nvPr/>
        </p:nvSpPr>
        <p:spPr>
          <a:xfrm>
            <a:off x="2524768" y="922705"/>
            <a:ext cx="9162356" cy="175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dirty="0"/>
              <a:t> 무엇보다 처음에 계획했던 기능을 모두 구현하였고 처음에 설정하였던 목적인 웹개발언어 사용 능력을 크게 실력 향상 시킬 수 있어서 뿌듯했습니다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혼자 학습하면서 적용했던 </a:t>
            </a:r>
            <a:r>
              <a:rPr lang="en-US" altLang="ko-KR" sz="1100" dirty="0" err="1"/>
              <a:t>BootStrap</a:t>
            </a:r>
            <a:r>
              <a:rPr lang="ko-KR" altLang="en-US" sz="1100" dirty="0" err="1"/>
              <a:t>뿐만아니라</a:t>
            </a:r>
            <a:r>
              <a:rPr lang="ko-KR" altLang="en-US" sz="1100" dirty="0"/>
              <a:t> </a:t>
            </a:r>
            <a:r>
              <a:rPr lang="en-US" altLang="ko-KR" sz="1100" dirty="0"/>
              <a:t>KOSTA</a:t>
            </a:r>
            <a:r>
              <a:rPr lang="ko-KR" altLang="en-US" sz="1100" dirty="0"/>
              <a:t>교육 중에 배운 </a:t>
            </a:r>
            <a:r>
              <a:rPr lang="en-US" altLang="ko-KR" sz="1100" dirty="0" err="1"/>
              <a:t>SpringBoot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MyBatis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JUnit</a:t>
            </a:r>
            <a:r>
              <a:rPr lang="ko-KR" altLang="en-US" sz="1100" dirty="0"/>
              <a:t>등과 같은 </a:t>
            </a:r>
            <a:r>
              <a:rPr lang="en-US" altLang="ko-KR" sz="1100" dirty="0" err="1"/>
              <a:t>Framwork</a:t>
            </a:r>
            <a:r>
              <a:rPr lang="ko-KR" altLang="en-US" sz="1100" dirty="0"/>
              <a:t>를 사용하면서 별도의 설정 없이 개발에만 집중할 수 있어서 효율적으로 개발할 수 있었습니다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100" dirty="0"/>
              <a:t> 또한 설계단계에서의 중요성을 다시한번 깨닫는 계기가 되었습니다</a:t>
            </a:r>
            <a:r>
              <a:rPr lang="en-US" altLang="ko-KR" sz="1100" dirty="0"/>
              <a:t>. REST</a:t>
            </a:r>
            <a:r>
              <a:rPr lang="ko-KR" altLang="en-US" sz="1100" dirty="0"/>
              <a:t> </a:t>
            </a:r>
            <a:r>
              <a:rPr lang="en-US" altLang="ko-KR" sz="1100" dirty="0"/>
              <a:t>API </a:t>
            </a:r>
            <a:r>
              <a:rPr lang="ko-KR" altLang="en-US" sz="1100" dirty="0"/>
              <a:t>설계를 직접 해보면서 </a:t>
            </a:r>
            <a:r>
              <a:rPr lang="en-US" altLang="ko-KR" sz="1100" dirty="0"/>
              <a:t>URI</a:t>
            </a:r>
            <a:r>
              <a:rPr lang="ko-KR" altLang="en-US" sz="1100" dirty="0"/>
              <a:t>에 요청할 </a:t>
            </a:r>
            <a:r>
              <a:rPr lang="en-US" altLang="ko-KR" sz="1100" dirty="0"/>
              <a:t>resource</a:t>
            </a:r>
            <a:r>
              <a:rPr lang="ko-KR" altLang="en-US" sz="1100" dirty="0"/>
              <a:t>가 영어의 동사형이 아닌 명사로 설정하였고 복수형과 단수형을 구분하여 리스트와 한 개의 객체를 요청하는지 적용하면서 </a:t>
            </a:r>
            <a:r>
              <a:rPr lang="en-US" altLang="ko-KR" sz="1100" dirty="0"/>
              <a:t>URI</a:t>
            </a:r>
            <a:r>
              <a:rPr lang="ko-KR" altLang="en-US" sz="1100" dirty="0"/>
              <a:t>를 보고 어떤 요청인지 직관적으로 알 수 있어서 코드를 볼 때 편리 하였습니다</a:t>
            </a:r>
            <a:r>
              <a:rPr lang="en-US" altLang="ko-KR" sz="1100" dirty="0"/>
              <a:t>. REST API</a:t>
            </a:r>
            <a:r>
              <a:rPr lang="ko-KR" altLang="en-US" sz="1100" dirty="0"/>
              <a:t>설계 뿐만 아니라 </a:t>
            </a:r>
            <a:r>
              <a:rPr lang="en-US" altLang="ko-KR" sz="1100" dirty="0"/>
              <a:t>DB</a:t>
            </a:r>
            <a:r>
              <a:rPr lang="ko-KR" altLang="en-US" sz="1100" dirty="0"/>
              <a:t>설계</a:t>
            </a:r>
            <a:r>
              <a:rPr lang="en-US" altLang="ko-KR" sz="1100" dirty="0"/>
              <a:t>, </a:t>
            </a:r>
            <a:r>
              <a:rPr lang="ko-KR" altLang="en-US" sz="1100" dirty="0"/>
              <a:t>클래스 설계를 모든 화면의 </a:t>
            </a:r>
            <a:r>
              <a:rPr lang="en-US" altLang="ko-KR" sz="1100" dirty="0"/>
              <a:t>SQL</a:t>
            </a:r>
            <a:r>
              <a:rPr lang="ko-KR" altLang="en-US" sz="1100" dirty="0"/>
              <a:t>문을 미리 도출하여 직접 </a:t>
            </a:r>
            <a:r>
              <a:rPr lang="ko-KR" altLang="en-US" sz="1100" spc="-20" dirty="0"/>
              <a:t>구현에 알맞은 형태로 설계할 수 있었고 같은 클래스의 같은 메서드를 재사용하는데 있어서 협업 툴로 공유하여 시너지 효과가 났던 것 같습니다</a:t>
            </a:r>
            <a:r>
              <a:rPr lang="en-US" altLang="ko-KR" sz="1100" spc="-2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100" spc="-20" dirty="0"/>
              <a:t> </a:t>
            </a:r>
            <a:r>
              <a:rPr lang="ko-KR" altLang="en-US" sz="1100" spc="-20" dirty="0"/>
              <a:t>마지막으로 협업과정에서 의견교환을 하면서 부족한 부분들을 채워주었던 팀원들과 함께 해냈다는 느낌을 느껴서 좋았습니다</a:t>
            </a:r>
            <a:r>
              <a:rPr lang="en-US" altLang="ko-KR" sz="1100" spc="-20" dirty="0"/>
              <a:t>. </a:t>
            </a:r>
            <a:r>
              <a:rPr lang="ko-KR" altLang="en-US" sz="1100" spc="-20" dirty="0"/>
              <a:t>특히 </a:t>
            </a:r>
            <a:r>
              <a:rPr lang="en-US" altLang="ko-KR" sz="1100" spc="-20" dirty="0"/>
              <a:t>PL</a:t>
            </a:r>
            <a:r>
              <a:rPr lang="ko-KR" altLang="en-US" sz="1100" spc="-20" dirty="0"/>
              <a:t>이신 </a:t>
            </a:r>
            <a:r>
              <a:rPr lang="ko-KR" altLang="en-US" sz="1100" spc="-20" dirty="0" err="1"/>
              <a:t>태호님의</a:t>
            </a:r>
            <a:r>
              <a:rPr lang="ko-KR" altLang="en-US" sz="1100" spc="-20" dirty="0"/>
              <a:t> 서버 구축하는데 있어서 새로운 기술들을 간접적으로 체험해 볼 수 있었고 추후에 서버구축부분을 배워서 직접 구축 해보고 싶습니다</a:t>
            </a:r>
            <a:r>
              <a:rPr lang="en-US" altLang="ko-KR" sz="1100" spc="-20" dirty="0"/>
              <a:t>.</a:t>
            </a:r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8A32-326F-43EE-841D-94079524255D}"/>
              </a:ext>
            </a:extLst>
          </p:cNvPr>
          <p:cNvSpPr txBox="1"/>
          <p:nvPr/>
        </p:nvSpPr>
        <p:spPr>
          <a:xfrm>
            <a:off x="2533731" y="2866049"/>
            <a:ext cx="916235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 스프링 부트 프레임워크를 사용하면서 이전 </a:t>
            </a:r>
            <a:r>
              <a:rPr lang="ko-KR" altLang="en-US" sz="1100" dirty="0" err="1"/>
              <a:t>서블릿</a:t>
            </a:r>
            <a:r>
              <a:rPr lang="ko-KR" altLang="en-US" sz="1100" dirty="0"/>
              <a:t> 만으로 구성된 프로젝트에 비해 많은 부분들이 편리해 지면서 개발속도가 향상되는 것을 몸소 느낄 수 있었다</a:t>
            </a:r>
            <a:r>
              <a:rPr lang="en-US" altLang="ko-KR" sz="1100" dirty="0"/>
              <a:t>. </a:t>
            </a:r>
            <a:r>
              <a:rPr lang="ko-KR" altLang="en-US" sz="1100" dirty="0"/>
              <a:t>뿐만 아니라 백과 </a:t>
            </a:r>
            <a:r>
              <a:rPr lang="ko-KR" altLang="en-US" sz="1100" dirty="0" err="1"/>
              <a:t>프론트</a:t>
            </a:r>
            <a:r>
              <a:rPr lang="ko-KR" altLang="en-US" sz="1100" dirty="0"/>
              <a:t> 서버를 따로 분리하고 각각을 직접 설계</a:t>
            </a:r>
            <a:r>
              <a:rPr lang="en-US" altLang="ko-KR" sz="1100" dirty="0"/>
              <a:t>, </a:t>
            </a:r>
            <a:r>
              <a:rPr lang="ko-KR" altLang="en-US" sz="1100" dirty="0"/>
              <a:t>제작 함으로서 보다 </a:t>
            </a:r>
            <a:r>
              <a:rPr lang="en-US" altLang="ko-KR" sz="1100" dirty="0"/>
              <a:t>RESTFUL</a:t>
            </a:r>
            <a:r>
              <a:rPr lang="ko-KR" altLang="en-US" sz="1100" dirty="0"/>
              <a:t>한 설계에 대한 이해도를 높일 수 있었습니다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 회원가입과 로그인 기능을 구현할 때는 백과 프론트가 완전히 분리 된 경우 양측 모두 </a:t>
            </a:r>
            <a:r>
              <a:rPr lang="en-US" altLang="ko-KR" sz="1100" dirty="0"/>
              <a:t>credential</a:t>
            </a:r>
            <a:r>
              <a:rPr lang="ko-KR" altLang="en-US" sz="1100" dirty="0"/>
              <a:t>을 </a:t>
            </a:r>
            <a:r>
              <a:rPr lang="en-US" altLang="ko-KR" sz="1100" dirty="0"/>
              <a:t>true</a:t>
            </a:r>
            <a:r>
              <a:rPr lang="ko-KR" altLang="en-US" sz="1100" dirty="0"/>
              <a:t>로 맞춰줘야 하는 문제를 직면하고 이를 해결하면서 </a:t>
            </a:r>
            <a:r>
              <a:rPr lang="en-US" altLang="ko-KR" sz="1100" dirty="0"/>
              <a:t>http</a:t>
            </a:r>
            <a:r>
              <a:rPr lang="ko-KR" altLang="en-US" sz="1100" dirty="0"/>
              <a:t>에서 놓치고 있었던 개념 또한 배울 수 있었습니다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파일 업로드 기능의 경우 이미 알고 있던 개념이었지만 여러 </a:t>
            </a:r>
            <a:r>
              <a:rPr lang="en-US" altLang="ko-KR" sz="1100" dirty="0"/>
              <a:t>form</a:t>
            </a:r>
            <a:r>
              <a:rPr lang="ko-KR" altLang="en-US" sz="1100" dirty="0"/>
              <a:t>으로 분리된 텍스트 데이터와 파일 데이터를 하나의 </a:t>
            </a:r>
            <a:r>
              <a:rPr lang="en-US" altLang="ko-KR" sz="1100" dirty="0"/>
              <a:t>form</a:t>
            </a:r>
            <a:r>
              <a:rPr lang="ko-KR" altLang="en-US" sz="1100" dirty="0"/>
              <a:t>으로 묶어 서버로 전송하는 법은 처음 경험한 일이었기 때문에 어렵게 느껴졌지만 직접 해결하면서 방법을 익힐 수 있었습니다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마지막으로 </a:t>
            </a:r>
            <a:r>
              <a:rPr lang="ko-KR" altLang="en-US" sz="1100" dirty="0" err="1"/>
              <a:t>젠킨스와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도커</a:t>
            </a:r>
            <a:r>
              <a:rPr lang="en-US" altLang="ko-KR" sz="1100" dirty="0"/>
              <a:t>, AWS &amp; Azure </a:t>
            </a:r>
            <a:r>
              <a:rPr lang="ko-KR" altLang="en-US" sz="1100" dirty="0" err="1"/>
              <a:t>클라우드</a:t>
            </a:r>
            <a:r>
              <a:rPr lang="ko-KR" altLang="en-US" sz="1100" dirty="0"/>
              <a:t> 서버를 직접 도입하여 </a:t>
            </a:r>
            <a:r>
              <a:rPr lang="en-US" altLang="ko-KR" sz="1100" dirty="0"/>
              <a:t>24</a:t>
            </a:r>
            <a:r>
              <a:rPr lang="ko-KR" altLang="en-US" sz="1100" dirty="0"/>
              <a:t>시간 운영되는 서버에 배포해보면서 웹사이트의 운영적인 측면에 대한 지식과 </a:t>
            </a:r>
            <a:r>
              <a:rPr lang="ko-KR" altLang="en-US" sz="1100" dirty="0" err="1"/>
              <a:t>스킬도</a:t>
            </a:r>
            <a:r>
              <a:rPr lang="ko-KR" altLang="en-US" sz="1100" dirty="0"/>
              <a:t> 향상시킬 수 있었다</a:t>
            </a:r>
            <a:r>
              <a:rPr lang="en-US" altLang="ko-KR" sz="1100" dirty="0"/>
              <a:t>. </a:t>
            </a:r>
            <a:r>
              <a:rPr lang="ko-KR" altLang="en-US" sz="1100" dirty="0"/>
              <a:t>물론 비교적 짧은 기간 안에 개발했기 때문에 아직 개선해야 할 사항들은 존재하지만 </a:t>
            </a:r>
            <a:r>
              <a:rPr lang="en-US" altLang="ko-KR" sz="1100" dirty="0"/>
              <a:t>KOSTA</a:t>
            </a:r>
            <a:r>
              <a:rPr lang="ko-KR" altLang="en-US" sz="1100" dirty="0"/>
              <a:t>에서 핵심적인 부분들을 제대로 배웠기 때문에 이만큼 완성도 높은 프로젝트를 완료할 수 있었다고 생각한다</a:t>
            </a:r>
            <a:r>
              <a:rPr lang="en-US" altLang="ko-KR" sz="1100" dirty="0"/>
              <a:t>. </a:t>
            </a:r>
            <a:r>
              <a:rPr lang="ko-KR" altLang="en-US" sz="1100" dirty="0"/>
              <a:t>전공자이지만 학원을 다니기 전에 비해 많이 발전했다고 느껴져 </a:t>
            </a:r>
            <a:r>
              <a:rPr lang="en-US" altLang="ko-KR" sz="1100" dirty="0"/>
              <a:t>KOSTA</a:t>
            </a:r>
            <a:r>
              <a:rPr lang="ko-KR" altLang="en-US" sz="1100" dirty="0"/>
              <a:t>를 </a:t>
            </a:r>
            <a:r>
              <a:rPr lang="ko-KR" altLang="en-US" sz="1100" dirty="0" err="1"/>
              <a:t>다닌것에</a:t>
            </a:r>
            <a:r>
              <a:rPr lang="ko-KR" altLang="en-US" sz="1100" dirty="0"/>
              <a:t> 매우 만족합니다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41617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2C232F7-07E7-4193-A207-FD46ECAD643F}"/>
              </a:ext>
            </a:extLst>
          </p:cNvPr>
          <p:cNvSpPr/>
          <p:nvPr/>
        </p:nvSpPr>
        <p:spPr>
          <a:xfrm>
            <a:off x="12529255" y="-84994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D4A26A00-AE4E-437B-AE94-527DB1337466}"/>
              </a:ext>
            </a:extLst>
          </p:cNvPr>
          <p:cNvSpPr/>
          <p:nvPr/>
        </p:nvSpPr>
        <p:spPr>
          <a:xfrm>
            <a:off x="1824321" y="4443137"/>
            <a:ext cx="2880320" cy="1872208"/>
          </a:xfrm>
          <a:prstGeom prst="diamond">
            <a:avLst/>
          </a:prstGeom>
          <a:solidFill>
            <a:srgbClr val="3345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결제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API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아임포트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9CF3261-FD0F-48BB-877F-20C07E03C040}"/>
              </a:ext>
            </a:extLst>
          </p:cNvPr>
          <p:cNvSpPr/>
          <p:nvPr/>
        </p:nvSpPr>
        <p:spPr>
          <a:xfrm>
            <a:off x="2520398" y="3444931"/>
            <a:ext cx="2880320" cy="1872208"/>
          </a:xfrm>
          <a:prstGeom prst="diamond">
            <a:avLst/>
          </a:prstGeom>
          <a:solidFill>
            <a:srgbClr val="5881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배송조회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API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706F628-864A-4904-BDBE-9962B6DDD57B}"/>
              </a:ext>
            </a:extLst>
          </p:cNvPr>
          <p:cNvSpPr/>
          <p:nvPr/>
        </p:nvSpPr>
        <p:spPr>
          <a:xfrm>
            <a:off x="3216475" y="2484824"/>
            <a:ext cx="2880320" cy="1872208"/>
          </a:xfrm>
          <a:prstGeom prst="diamond">
            <a:avLst/>
          </a:prstGeom>
          <a:solidFill>
            <a:srgbClr val="CEAE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관리자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페이지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6E2DB6-0693-4911-8E1A-9F4366614ED3}"/>
              </a:ext>
            </a:extLst>
          </p:cNvPr>
          <p:cNvGrpSpPr/>
          <p:nvPr/>
        </p:nvGrpSpPr>
        <p:grpSpPr>
          <a:xfrm>
            <a:off x="3912553" y="889856"/>
            <a:ext cx="3748550" cy="2507069"/>
            <a:chOff x="3059832" y="633899"/>
            <a:chExt cx="3748550" cy="2507069"/>
          </a:xfrm>
          <a:solidFill>
            <a:srgbClr val="F7C37D"/>
          </a:solidFill>
        </p:grpSpPr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7CAFF0DF-3BBA-4AB8-8E96-0AF3875BF500}"/>
                </a:ext>
              </a:extLst>
            </p:cNvPr>
            <p:cNvSpPr/>
            <p:nvPr/>
          </p:nvSpPr>
          <p:spPr>
            <a:xfrm>
              <a:off x="3059832" y="1268760"/>
              <a:ext cx="2880320" cy="1872208"/>
            </a:xfrm>
            <a:prstGeom prst="diamond">
              <a:avLst/>
            </a:prstGeom>
            <a:solidFill>
              <a:srgbClr val="E5B2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AWS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S3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3FA21967-2460-473B-B5B8-32D1EA8CCFA1}"/>
                </a:ext>
              </a:extLst>
            </p:cNvPr>
            <p:cNvSpPr/>
            <p:nvPr/>
          </p:nvSpPr>
          <p:spPr>
            <a:xfrm rot="1978568">
              <a:off x="4237162" y="633899"/>
              <a:ext cx="2571220" cy="1211581"/>
            </a:xfrm>
            <a:prstGeom prst="triangle">
              <a:avLst>
                <a:gd name="adj" fmla="val 69718"/>
              </a:avLst>
            </a:prstGeom>
            <a:solidFill>
              <a:srgbClr val="E5B2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sp>
        <p:nvSpPr>
          <p:cNvPr id="23" name="Rectangle 239">
            <a:extLst>
              <a:ext uri="{FF2B5EF4-FFF2-40B4-BE49-F238E27FC236}">
                <a16:creationId xmlns:a16="http://schemas.microsoft.com/office/drawing/2014/main" id="{A74B7AF9-384C-4AB7-9BF7-AFA9548462CC}"/>
              </a:ext>
            </a:extLst>
          </p:cNvPr>
          <p:cNvSpPr/>
          <p:nvPr/>
        </p:nvSpPr>
        <p:spPr>
          <a:xfrm rot="19626236" flipV="1">
            <a:off x="4019949" y="5112036"/>
            <a:ext cx="631152" cy="43099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Rectangle 239">
            <a:extLst>
              <a:ext uri="{FF2B5EF4-FFF2-40B4-BE49-F238E27FC236}">
                <a16:creationId xmlns:a16="http://schemas.microsoft.com/office/drawing/2014/main" id="{5D053F20-B3D0-4DCA-912C-B358730E0B3C}"/>
              </a:ext>
            </a:extLst>
          </p:cNvPr>
          <p:cNvSpPr/>
          <p:nvPr/>
        </p:nvSpPr>
        <p:spPr>
          <a:xfrm rot="19626236" flipV="1">
            <a:off x="4723585" y="4150420"/>
            <a:ext cx="631152" cy="43099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Rectangle 239">
            <a:extLst>
              <a:ext uri="{FF2B5EF4-FFF2-40B4-BE49-F238E27FC236}">
                <a16:creationId xmlns:a16="http://schemas.microsoft.com/office/drawing/2014/main" id="{543A7433-436E-4F8B-A6C0-270742E85A47}"/>
              </a:ext>
            </a:extLst>
          </p:cNvPr>
          <p:cNvSpPr/>
          <p:nvPr/>
        </p:nvSpPr>
        <p:spPr>
          <a:xfrm rot="19626236" flipV="1">
            <a:off x="5418252" y="3190468"/>
            <a:ext cx="631152" cy="43099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88AE6C-15FE-48A1-9FF7-02CA49E5E16E}"/>
              </a:ext>
            </a:extLst>
          </p:cNvPr>
          <p:cNvGrpSpPr/>
          <p:nvPr/>
        </p:nvGrpSpPr>
        <p:grpSpPr>
          <a:xfrm>
            <a:off x="7075572" y="2757426"/>
            <a:ext cx="4862428" cy="1084146"/>
            <a:chOff x="6360799" y="2619534"/>
            <a:chExt cx="2504404" cy="10841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E9BE3-1BB4-4BF2-806F-191B8C22CCEE}"/>
                </a:ext>
              </a:extLst>
            </p:cNvPr>
            <p:cNvSpPr txBox="1"/>
            <p:nvPr/>
          </p:nvSpPr>
          <p:spPr>
            <a:xfrm>
              <a:off x="6360799" y="2619534"/>
              <a:ext cx="166810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5B299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AWS S3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5B299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파일 업로드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3C64C5-446F-4A3C-804D-039D6029CE83}"/>
                </a:ext>
              </a:extLst>
            </p:cNvPr>
            <p:cNvSpPr txBox="1"/>
            <p:nvPr/>
          </p:nvSpPr>
          <p:spPr>
            <a:xfrm>
              <a:off x="6360800" y="2903461"/>
              <a:ext cx="250440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시간상의 문제로 별도의 외부 파일 서버를 구축하지 못하였음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→ 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Azure </a:t>
              </a:r>
              <a:r>
                <a:rPr kumimoji="0" lang="en-US" altLang="ko-KR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Vm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의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도커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컨테이너 내부에 정적 파일들이 저장되기 때문에 서버의 디스크 용량이 부족해지거나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도커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백엔드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서버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가 멈출 경우 이미지를 </a:t>
              </a:r>
              <a:r>
                <a:rPr kumimoji="0" lang="ko-KR" altLang="en-US" sz="1000" b="0" i="0" u="none" strike="noStrike" kern="1200" cap="none" spc="-50" normalizeH="0" baseline="0" noProof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가져오지 못하게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됨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.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E5D2D9-12E5-44B7-A8DC-6CF401EC21F1}"/>
              </a:ext>
            </a:extLst>
          </p:cNvPr>
          <p:cNvGrpSpPr/>
          <p:nvPr/>
        </p:nvGrpSpPr>
        <p:grpSpPr>
          <a:xfrm>
            <a:off x="6188478" y="3713420"/>
            <a:ext cx="4875283" cy="1186674"/>
            <a:chOff x="6360799" y="3545048"/>
            <a:chExt cx="2504404" cy="11866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95BDDC-5602-4C92-BD66-F3C68E204B7A}"/>
                </a:ext>
              </a:extLst>
            </p:cNvPr>
            <p:cNvSpPr txBox="1"/>
            <p:nvPr/>
          </p:nvSpPr>
          <p:spPr>
            <a:xfrm>
              <a:off x="6360799" y="3545048"/>
              <a:ext cx="246761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EAE88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관리자 페이지 및 관리자 계정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A6FBAC-9523-448A-95B4-049B0711BC63}"/>
                </a:ext>
              </a:extLst>
            </p:cNvPr>
            <p:cNvSpPr txBox="1"/>
            <p:nvPr/>
          </p:nvSpPr>
          <p:spPr>
            <a:xfrm>
              <a:off x="6360800" y="3952085"/>
              <a:ext cx="2504403" cy="779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-MVC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방식으로 구현하지 않아서 </a:t>
              </a:r>
              <a:r>
                <a:rPr kumimoji="0" lang="en-US" altLang="ko-KR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SpringSequrity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적용에 어려움을 느낌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관리자 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프로젝트 심사기능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미결제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미리 등록한 계좌 잔고부족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패널티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펀딩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성공 후 크리에이터 취소 신청 가능하며 관리자가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승인할수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있도록 구현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30B528-5147-4435-9A26-3D09B0E2ECE7}"/>
              </a:ext>
            </a:extLst>
          </p:cNvPr>
          <p:cNvGrpSpPr/>
          <p:nvPr/>
        </p:nvGrpSpPr>
        <p:grpSpPr>
          <a:xfrm>
            <a:off x="5352185" y="4885156"/>
            <a:ext cx="3601547" cy="863507"/>
            <a:chOff x="6360799" y="4716784"/>
            <a:chExt cx="2504404" cy="8635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124C04-988C-42AB-B29C-0A06088F248C}"/>
                </a:ext>
              </a:extLst>
            </p:cNvPr>
            <p:cNvSpPr txBox="1"/>
            <p:nvPr/>
          </p:nvSpPr>
          <p:spPr>
            <a:xfrm>
              <a:off x="6360799" y="4716784"/>
              <a:ext cx="171590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8819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배송조회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34E608-D74E-4F0F-83F8-2CDE02B4932C}"/>
                </a:ext>
              </a:extLst>
            </p:cNvPr>
            <p:cNvSpPr txBox="1"/>
            <p:nvPr/>
          </p:nvSpPr>
          <p:spPr>
            <a:xfrm>
              <a:off x="6360800" y="5000709"/>
              <a:ext cx="2504403" cy="579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운송장 입력기능만 구현하고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배송 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API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미구현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→ 운송장 번호 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자리 이상 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int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→ 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String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→ </a:t>
              </a:r>
              <a:r>
                <a:rPr kumimoji="0" lang="ko-KR" altLang="en-US" sz="1000" b="1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택배사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배송조회 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API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적용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7F24E5-14A9-41B6-A420-3CCCC5DAC621}"/>
              </a:ext>
            </a:extLst>
          </p:cNvPr>
          <p:cNvGrpSpPr/>
          <p:nvPr/>
        </p:nvGrpSpPr>
        <p:grpSpPr>
          <a:xfrm>
            <a:off x="4515892" y="5933779"/>
            <a:ext cx="3777207" cy="1063563"/>
            <a:chOff x="6360799" y="5765407"/>
            <a:chExt cx="2504404" cy="10635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EE8CA9-39B3-48A8-B29F-5B290BF33275}"/>
                </a:ext>
              </a:extLst>
            </p:cNvPr>
            <p:cNvSpPr txBox="1"/>
            <p:nvPr/>
          </p:nvSpPr>
          <p:spPr>
            <a:xfrm>
              <a:off x="6360799" y="5765407"/>
              <a:ext cx="186082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4557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펀딩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4557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결제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1989F8-DC5C-4155-B988-6B24E5E30DCC}"/>
                </a:ext>
              </a:extLst>
            </p:cNvPr>
            <p:cNvSpPr txBox="1"/>
            <p:nvPr/>
          </p:nvSpPr>
          <p:spPr>
            <a:xfrm>
              <a:off x="6360800" y="6049333"/>
              <a:ext cx="2504403" cy="779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결제 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API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미구현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: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펀딩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신청시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계좌를 등록해 놓으면</a:t>
              </a:r>
              <a:b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펀딩</a:t>
              </a:r>
              <a:r>
                <a:rPr kumimoji="0" lang="ko-KR" altLang="en-US" sz="10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종료일 일주일 이내에 등록한 계좌로 자동결제 가정</a:t>
              </a:r>
              <a:endParaRPr kumimoji="0" lang="en-US" altLang="ko-KR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→ 결제 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API(</a:t>
              </a:r>
              <a:r>
                <a:rPr kumimoji="0" lang="ko-KR" altLang="en-US" sz="1000" b="1" i="0" u="none" strike="noStrike" kern="1200" cap="none" spc="-50" normalizeH="0" baseline="0" noProof="0" dirty="0" err="1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아임포트</a:t>
              </a:r>
              <a:r>
                <a:rPr kumimoji="0" lang="en-US" altLang="ko-KR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0" lang="ko-KR" altLang="en-US" sz="10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테스트용도로 적용</a:t>
              </a:r>
              <a:endParaRPr kumimoji="0" lang="en-US" altLang="ko-KR" sz="10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alpha val="65000"/>
                    </a:prstClr>
                  </a:solidFill>
                  <a:effectLst/>
                  <a:uLnTx/>
                  <a:uFillTx/>
                  <a:latin typeface="Trebuchet MS" panose="020B0603020202020204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6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5DFE6AC-6E48-4756-A4C4-EC75278D2C16}"/>
              </a:ext>
            </a:extLst>
          </p:cNvPr>
          <p:cNvSpPr txBox="1"/>
          <p:nvPr/>
        </p:nvSpPr>
        <p:spPr>
          <a:xfrm>
            <a:off x="4264844" y="2221375"/>
            <a:ext cx="57832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102D27-0790-4D88-9B88-49A094194919}"/>
              </a:ext>
            </a:extLst>
          </p:cNvPr>
          <p:cNvSpPr txBox="1"/>
          <p:nvPr/>
        </p:nvSpPr>
        <p:spPr>
          <a:xfrm>
            <a:off x="3552829" y="3181481"/>
            <a:ext cx="57832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BBA71F-D811-4BC9-87B4-BB33550456B2}"/>
              </a:ext>
            </a:extLst>
          </p:cNvPr>
          <p:cNvSpPr txBox="1"/>
          <p:nvPr/>
        </p:nvSpPr>
        <p:spPr>
          <a:xfrm>
            <a:off x="2862905" y="4148337"/>
            <a:ext cx="57832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E9C710-8E56-41C1-89B1-F8AD6070E7DA}"/>
              </a:ext>
            </a:extLst>
          </p:cNvPr>
          <p:cNvSpPr txBox="1"/>
          <p:nvPr/>
        </p:nvSpPr>
        <p:spPr>
          <a:xfrm>
            <a:off x="2169503" y="5101695"/>
            <a:ext cx="57832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2517865-45B9-4275-BB6C-1870A0348A8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658000" y="2621782"/>
            <a:ext cx="1417572" cy="258755"/>
          </a:xfrm>
          <a:prstGeom prst="bentConnector3">
            <a:avLst>
              <a:gd name="adj1" fmla="val 50000"/>
            </a:avLst>
          </a:prstGeom>
          <a:ln>
            <a:solidFill>
              <a:srgbClr val="E5B2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DA0DB42-CFEE-46DE-BA69-7E819C21664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657145" y="3758304"/>
            <a:ext cx="1531333" cy="201338"/>
          </a:xfrm>
          <a:prstGeom prst="bentConnector3">
            <a:avLst>
              <a:gd name="adj1" fmla="val 50000"/>
            </a:avLst>
          </a:prstGeom>
          <a:ln>
            <a:solidFill>
              <a:srgbClr val="CEAE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22EF7E3-8BB3-446F-8E95-8CC134856D3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819525" y="4700039"/>
            <a:ext cx="1532660" cy="308228"/>
          </a:xfrm>
          <a:prstGeom prst="bentConnector3">
            <a:avLst>
              <a:gd name="adj1" fmla="val 50000"/>
            </a:avLst>
          </a:prstGeom>
          <a:ln>
            <a:solidFill>
              <a:srgbClr val="588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57287E0-A869-4D08-9972-34E644E516B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93009" y="5873750"/>
            <a:ext cx="1422883" cy="183140"/>
          </a:xfrm>
          <a:prstGeom prst="bentConnector3">
            <a:avLst>
              <a:gd name="adj1" fmla="val 50000"/>
            </a:avLst>
          </a:prstGeom>
          <a:ln>
            <a:solidFill>
              <a:srgbClr val="334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91E8A6-36ED-4DAB-9DE8-B961290A0803}"/>
              </a:ext>
            </a:extLst>
          </p:cNvPr>
          <p:cNvSpPr/>
          <p:nvPr/>
        </p:nvSpPr>
        <p:spPr>
          <a:xfrm>
            <a:off x="-2224426" y="-1693578"/>
            <a:ext cx="689540" cy="689540"/>
          </a:xfrm>
          <a:prstGeom prst="rect">
            <a:avLst/>
          </a:prstGeom>
          <a:solidFill>
            <a:srgbClr val="3345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75085A6-4B09-422D-917E-7F9FF1C24182}"/>
              </a:ext>
            </a:extLst>
          </p:cNvPr>
          <p:cNvSpPr/>
          <p:nvPr/>
        </p:nvSpPr>
        <p:spPr>
          <a:xfrm>
            <a:off x="-1526175" y="-1539482"/>
            <a:ext cx="689540" cy="689540"/>
          </a:xfrm>
          <a:prstGeom prst="rect">
            <a:avLst/>
          </a:prstGeom>
          <a:solidFill>
            <a:srgbClr val="5881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7E7D21-C4C0-4CF8-8CA0-200C7765567D}"/>
              </a:ext>
            </a:extLst>
          </p:cNvPr>
          <p:cNvSpPr/>
          <p:nvPr/>
        </p:nvSpPr>
        <p:spPr>
          <a:xfrm>
            <a:off x="-836635" y="-1539482"/>
            <a:ext cx="689540" cy="689540"/>
          </a:xfrm>
          <a:prstGeom prst="rect">
            <a:avLst/>
          </a:prstGeom>
          <a:solidFill>
            <a:srgbClr val="CEAE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7FE6AC-3CF8-4236-832A-65A777BCA0EE}"/>
              </a:ext>
            </a:extLst>
          </p:cNvPr>
          <p:cNvSpPr/>
          <p:nvPr/>
        </p:nvSpPr>
        <p:spPr>
          <a:xfrm>
            <a:off x="-147095" y="-1539482"/>
            <a:ext cx="689540" cy="689540"/>
          </a:xfrm>
          <a:prstGeom prst="rect">
            <a:avLst/>
          </a:prstGeom>
          <a:solidFill>
            <a:srgbClr val="EFF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4E6BB94-B92E-47B1-9C18-964CABF4AE0E}"/>
              </a:ext>
            </a:extLst>
          </p:cNvPr>
          <p:cNvSpPr/>
          <p:nvPr/>
        </p:nvSpPr>
        <p:spPr>
          <a:xfrm>
            <a:off x="542444" y="-1539482"/>
            <a:ext cx="689540" cy="689540"/>
          </a:xfrm>
          <a:prstGeom prst="rect">
            <a:avLst/>
          </a:prstGeom>
          <a:solidFill>
            <a:srgbClr val="E3C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F86BB20-7684-4A10-AADB-EA754D994BFB}"/>
              </a:ext>
            </a:extLst>
          </p:cNvPr>
          <p:cNvSpPr/>
          <p:nvPr/>
        </p:nvSpPr>
        <p:spPr>
          <a:xfrm>
            <a:off x="1231984" y="-1539482"/>
            <a:ext cx="689540" cy="689540"/>
          </a:xfrm>
          <a:prstGeom prst="rect">
            <a:avLst/>
          </a:prstGeom>
          <a:solidFill>
            <a:srgbClr val="E5B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EDF362-BFC5-4196-A966-7A94B1128D0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A23821-68C2-4E98-8B6C-8B19831C38D3}"/>
              </a:ext>
            </a:extLst>
          </p:cNvPr>
          <p:cNvSpPr txBox="1"/>
          <p:nvPr/>
        </p:nvSpPr>
        <p:spPr>
          <a:xfrm>
            <a:off x="875104" y="10191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느낀점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및 한계점 보완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06E8CF-CB3A-476C-A127-B4BDC2C3D43C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303A77-3972-4C92-B80F-1D6C0069C811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한계점 보완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FB3503C-082E-457E-8B89-BC6AC9637A9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56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487116" y="2937160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487116" y="488366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524867" y="1218546"/>
            <a:ext cx="11142256" cy="1285466"/>
            <a:chOff x="1537048" y="1513659"/>
            <a:chExt cx="10533032" cy="1285466"/>
          </a:xfrm>
        </p:grpSpPr>
        <p:sp>
          <p:nvSpPr>
            <p:cNvPr id="15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55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001</a:t>
              </a:r>
              <a:endParaRPr lang="ko-KR" altLang="en-US" b="1" dirty="0"/>
            </a:p>
          </p:txBody>
        </p:sp>
        <p:sp>
          <p:nvSpPr>
            <p:cNvPr id="16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7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dirty="0">
                  <a:latin typeface="+mj-ea"/>
                  <a:ea typeface="+mj-ea"/>
                </a:rPr>
                <a:t>개발언어 학습</a:t>
              </a:r>
            </a:p>
          </p:txBody>
        </p:sp>
        <p:sp>
          <p:nvSpPr>
            <p:cNvPr id="18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740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</a:pPr>
              <a:r>
                <a:rPr lang="en-US" altLang="ko-KR" sz="1600" dirty="0"/>
                <a:t>JAVA, Spring, </a:t>
              </a:r>
              <a:r>
                <a:rPr lang="en-US" altLang="ko-KR" sz="1600" dirty="0" err="1"/>
                <a:t>MyBatis</a:t>
              </a:r>
              <a:r>
                <a:rPr lang="en-US" altLang="ko-KR" sz="1600" dirty="0"/>
                <a:t>, Oracle, REST API, HTML, </a:t>
              </a:r>
              <a:r>
                <a:rPr lang="en-US" altLang="ko-KR" sz="1600" dirty="0" err="1"/>
                <a:t>css</a:t>
              </a:r>
              <a:r>
                <a:rPr lang="en-US" altLang="ko-KR" sz="1600" dirty="0"/>
                <a:t>, jQuery </a:t>
              </a:r>
              <a:r>
                <a:rPr lang="ko-KR" altLang="en-US" sz="1600" dirty="0"/>
                <a:t>등 </a:t>
              </a:r>
              <a:r>
                <a:rPr lang="ko-KR" altLang="en-US" sz="1600" b="1" dirty="0">
                  <a:solidFill>
                    <a:srgbClr val="D9916D"/>
                  </a:solidFill>
                </a:rPr>
                <a:t>웹 개발에 필요한 언어 및 기술</a:t>
              </a:r>
              <a:r>
                <a:rPr lang="ko-KR" altLang="en-US" sz="1600" dirty="0"/>
                <a:t>을</a:t>
              </a:r>
              <a:endParaRPr lang="en-US" altLang="ko-KR" sz="1600" dirty="0"/>
            </a:p>
            <a:p>
              <a:pPr algn="just">
                <a:lnSpc>
                  <a:spcPct val="140000"/>
                </a:lnSpc>
              </a:pPr>
              <a:r>
                <a:rPr lang="ko-KR" altLang="en-US" sz="1600" dirty="0"/>
                <a:t> 학습하고 프로젝트에 직접 적용해 봄으로써 개발 언어 </a:t>
              </a:r>
              <a:r>
                <a:rPr lang="ko-KR" altLang="en-US" sz="1600" b="1" dirty="0">
                  <a:solidFill>
                    <a:srgbClr val="D9916D"/>
                  </a:solidFill>
                </a:rPr>
                <a:t>사용 능력 향상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524869" y="3165051"/>
            <a:ext cx="11142265" cy="1285466"/>
            <a:chOff x="1537048" y="1513659"/>
            <a:chExt cx="10533032" cy="1285466"/>
          </a:xfrm>
        </p:grpSpPr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55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002</a:t>
              </a:r>
              <a:endParaRPr lang="ko-KR" altLang="en-US" b="1" dirty="0"/>
            </a:p>
          </p:txBody>
        </p:sp>
        <p:sp>
          <p:nvSpPr>
            <p:cNvPr id="12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3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826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spc="-50" dirty="0">
                  <a:latin typeface="+mj-ea"/>
                  <a:ea typeface="+mj-ea"/>
                </a:rPr>
                <a:t>웹 프로젝트 설계 및 구현</a:t>
              </a:r>
            </a:p>
          </p:txBody>
        </p:sp>
        <p:sp>
          <p:nvSpPr>
            <p:cNvPr id="14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740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</a:pPr>
              <a:r>
                <a:rPr lang="ko-KR" altLang="en-US" sz="1600" dirty="0"/>
                <a:t>웹 사이트를 구현하기 위해 전 과정을 직접 설계하고 구현함으로써 화면설계</a:t>
              </a:r>
              <a:r>
                <a:rPr lang="en-US" altLang="ko-KR" sz="1600" dirty="0"/>
                <a:t>, DB</a:t>
              </a:r>
              <a:r>
                <a:rPr lang="ko-KR" altLang="en-US" sz="1600" dirty="0"/>
                <a:t>설계</a:t>
              </a:r>
              <a:r>
                <a:rPr lang="en-US" altLang="ko-KR" sz="1600" dirty="0"/>
                <a:t>, </a:t>
              </a:r>
            </a:p>
            <a:p>
              <a:pPr algn="just">
                <a:lnSpc>
                  <a:spcPct val="140000"/>
                </a:lnSpc>
              </a:pPr>
              <a:r>
                <a:rPr lang="ko-KR" altLang="en-US" sz="1600" dirty="0"/>
                <a:t> 클래스 설계 </a:t>
              </a:r>
              <a:r>
                <a:rPr lang="en-US" altLang="ko-KR" sz="1600" dirty="0"/>
                <a:t>, </a:t>
              </a:r>
              <a:r>
                <a:rPr lang="en-US" altLang="ko-KR" sz="1600" b="1" dirty="0">
                  <a:solidFill>
                    <a:srgbClr val="D9916D"/>
                  </a:solidFill>
                </a:rPr>
                <a:t>REST API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설계 등 원활한 구현을 위한 </a:t>
              </a:r>
              <a:r>
                <a:rPr lang="ko-KR" altLang="en-US" sz="1600" b="1" dirty="0">
                  <a:solidFill>
                    <a:srgbClr val="D9916D"/>
                  </a:solidFill>
                </a:rPr>
                <a:t>설계의 중요성 </a:t>
              </a:r>
              <a:r>
                <a:rPr lang="ko-KR" altLang="en-US" sz="1600" dirty="0"/>
                <a:t>경험</a:t>
              </a:r>
              <a:endParaRPr lang="en-US" altLang="ko-KR" sz="16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524868" y="5082116"/>
            <a:ext cx="11142262" cy="1310571"/>
            <a:chOff x="1537048" y="1513659"/>
            <a:chExt cx="10533029" cy="1310571"/>
          </a:xfrm>
        </p:grpSpPr>
        <p:sp>
          <p:nvSpPr>
            <p:cNvPr id="7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55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003</a:t>
              </a:r>
              <a:endParaRPr lang="ko-KR" altLang="en-US" b="1" dirty="0"/>
            </a:p>
          </p:txBody>
        </p:sp>
        <p:sp>
          <p:nvSpPr>
            <p:cNvPr id="8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9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3" y="1513659"/>
              <a:ext cx="6598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1" dirty="0">
                  <a:latin typeface="+mj-ea"/>
                  <a:ea typeface="+mj-ea"/>
                </a:rPr>
                <a:t>Framework, Tool </a:t>
              </a:r>
              <a:r>
                <a:rPr lang="ko-KR" altLang="en-US" sz="2400" b="1" dirty="0">
                  <a:latin typeface="+mj-ea"/>
                  <a:ea typeface="+mj-ea"/>
                </a:rPr>
                <a:t>사용 개발환경 구축</a:t>
              </a:r>
            </a:p>
          </p:txBody>
        </p:sp>
        <p:sp>
          <p:nvSpPr>
            <p:cNvPr id="10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1" y="2083963"/>
              <a:ext cx="8993726" cy="740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</a:pPr>
              <a:r>
                <a:rPr lang="ko-KR" altLang="en-US" sz="1600" dirty="0"/>
                <a:t>각종 </a:t>
              </a:r>
              <a:r>
                <a:rPr lang="en-US" altLang="ko-KR" sz="1600" dirty="0"/>
                <a:t>Framework(</a:t>
              </a:r>
              <a:r>
                <a:rPr lang="en-US" altLang="ko-KR" sz="1600" dirty="0" err="1"/>
                <a:t>SpringBoot</a:t>
              </a:r>
              <a:r>
                <a:rPr lang="en-US" altLang="ko-KR" sz="1600" dirty="0"/>
                <a:t>, Bootstrap, </a:t>
              </a:r>
              <a:r>
                <a:rPr lang="en-US" altLang="ko-KR" sz="1600" dirty="0" err="1"/>
                <a:t>MyBatis</a:t>
              </a:r>
              <a:r>
                <a:rPr lang="en-US" altLang="ko-KR" sz="1600" dirty="0"/>
                <a:t>),Junit </a:t>
              </a:r>
              <a:r>
                <a:rPr lang="ko-KR" altLang="en-US" sz="1600" dirty="0"/>
                <a:t>단위테스트</a:t>
              </a:r>
              <a:r>
                <a:rPr lang="en-US" altLang="ko-KR" sz="1600" dirty="0"/>
                <a:t>, Tool(</a:t>
              </a:r>
              <a:r>
                <a:rPr lang="en-US" altLang="ko-KR" sz="1600" dirty="0" err="1"/>
                <a:t>Git,Jira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 사용경험으로</a:t>
              </a:r>
              <a:endParaRPr lang="en-US" altLang="ko-KR" sz="1600" dirty="0"/>
            </a:p>
            <a:p>
              <a:pPr algn="just">
                <a:lnSpc>
                  <a:spcPct val="140000"/>
                </a:lnSpc>
              </a:pPr>
              <a:r>
                <a:rPr lang="ko-KR" altLang="en-US" sz="1600" dirty="0"/>
                <a:t> 일반 웹 프로젝트보다 개발의 </a:t>
              </a:r>
              <a:r>
                <a:rPr lang="ko-KR" altLang="en-US" sz="1600" b="1" dirty="0">
                  <a:solidFill>
                    <a:srgbClr val="D9916D"/>
                  </a:solidFill>
                </a:rPr>
                <a:t>편의성</a:t>
              </a:r>
              <a:r>
                <a:rPr lang="ko-KR" altLang="en-US" sz="1600" dirty="0"/>
                <a:t>을 높이고 </a:t>
              </a:r>
              <a:r>
                <a:rPr lang="ko-KR" altLang="en-US" sz="1600" b="1" dirty="0">
                  <a:solidFill>
                    <a:srgbClr val="D9916D"/>
                  </a:solidFill>
                </a:rPr>
                <a:t>효율적인 개발환경 </a:t>
              </a:r>
              <a:r>
                <a:rPr lang="ko-KR" altLang="en-US" sz="1600" dirty="0"/>
                <a:t>구축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D23C4F-12FC-49E8-9766-87D0BE124C5D}"/>
              </a:ext>
            </a:extLst>
          </p:cNvPr>
          <p:cNvSpPr/>
          <p:nvPr/>
        </p:nvSpPr>
        <p:spPr>
          <a:xfrm>
            <a:off x="9551881" y="-732230"/>
            <a:ext cx="689540" cy="689540"/>
          </a:xfrm>
          <a:prstGeom prst="rect">
            <a:avLst/>
          </a:prstGeom>
          <a:solidFill>
            <a:srgbClr val="3345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446B1-B0C3-403D-BEFE-C7887CF9E6B2}"/>
              </a:ext>
            </a:extLst>
          </p:cNvPr>
          <p:cNvSpPr/>
          <p:nvPr/>
        </p:nvSpPr>
        <p:spPr>
          <a:xfrm>
            <a:off x="10241421" y="-732230"/>
            <a:ext cx="689540" cy="689540"/>
          </a:xfrm>
          <a:prstGeom prst="rect">
            <a:avLst/>
          </a:prstGeom>
          <a:solidFill>
            <a:srgbClr val="5881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36F5C1-DD19-46F6-A595-A380AF792E89}"/>
              </a:ext>
            </a:extLst>
          </p:cNvPr>
          <p:cNvSpPr/>
          <p:nvPr/>
        </p:nvSpPr>
        <p:spPr>
          <a:xfrm>
            <a:off x="10930961" y="-732230"/>
            <a:ext cx="689540" cy="689540"/>
          </a:xfrm>
          <a:prstGeom prst="rect">
            <a:avLst/>
          </a:prstGeom>
          <a:solidFill>
            <a:srgbClr val="CEAE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A8D354-99EA-4AF3-BE79-0A4A56DDB328}"/>
              </a:ext>
            </a:extLst>
          </p:cNvPr>
          <p:cNvSpPr/>
          <p:nvPr/>
        </p:nvSpPr>
        <p:spPr>
          <a:xfrm>
            <a:off x="11620501" y="-732230"/>
            <a:ext cx="689540" cy="689540"/>
          </a:xfrm>
          <a:prstGeom prst="rect">
            <a:avLst/>
          </a:prstGeom>
          <a:solidFill>
            <a:srgbClr val="EFF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FA4D-A0D6-4E39-8BBA-AC3290097E03}"/>
              </a:ext>
            </a:extLst>
          </p:cNvPr>
          <p:cNvSpPr/>
          <p:nvPr/>
        </p:nvSpPr>
        <p:spPr>
          <a:xfrm>
            <a:off x="12310040" y="-732230"/>
            <a:ext cx="689540" cy="689540"/>
          </a:xfrm>
          <a:prstGeom prst="rect">
            <a:avLst/>
          </a:prstGeom>
          <a:solidFill>
            <a:srgbClr val="E3C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FAB5FA-36DC-41A7-B0E7-95B0B0187FFB}"/>
              </a:ext>
            </a:extLst>
          </p:cNvPr>
          <p:cNvSpPr/>
          <p:nvPr/>
        </p:nvSpPr>
        <p:spPr>
          <a:xfrm>
            <a:off x="12999580" y="-732230"/>
            <a:ext cx="689540" cy="689540"/>
          </a:xfrm>
          <a:prstGeom prst="rect">
            <a:avLst/>
          </a:prstGeom>
          <a:solidFill>
            <a:srgbClr val="E5B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AD31F2-4AF4-4451-B2DD-C068AD66ACBE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B2966-E89F-45F5-97BC-56A2B7BF6532}"/>
              </a:ext>
            </a:extLst>
          </p:cNvPr>
          <p:cNvSpPr txBox="1"/>
          <p:nvPr/>
        </p:nvSpPr>
        <p:spPr>
          <a:xfrm>
            <a:off x="335025" y="127316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44837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1145450" y="2671666"/>
            <a:ext cx="2112966" cy="2092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935004" y="4768175"/>
            <a:ext cx="2488512" cy="1820385"/>
            <a:chOff x="631683" y="5481834"/>
            <a:chExt cx="2887651" cy="18203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958838"/>
              <a:ext cx="2887651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구상만 하던 창작 아이디어를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본격적인 단계로 발전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브랜드 스토리로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팬층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확보가능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200" spc="-150" dirty="0">
                  <a:solidFill>
                    <a:srgbClr val="393939"/>
                  </a:solidFill>
                </a:rPr>
                <a:t>예</a:t>
              </a:r>
              <a:r>
                <a:rPr lang="en-US" altLang="ko-KR" sz="1200" spc="-150" dirty="0">
                  <a:solidFill>
                    <a:srgbClr val="393939"/>
                  </a:solidFill>
                </a:rPr>
                <a:t>)</a:t>
              </a:r>
              <a:r>
                <a:rPr lang="ko-KR" altLang="en-US" sz="1200" spc="-150" dirty="0">
                  <a:solidFill>
                    <a:srgbClr val="393939"/>
                  </a:solidFill>
                </a:rPr>
                <a:t>조향사</a:t>
              </a:r>
              <a:r>
                <a:rPr lang="en-US" altLang="ko-KR" sz="1200" spc="-150" dirty="0">
                  <a:solidFill>
                    <a:srgbClr val="393939"/>
                  </a:solidFill>
                </a:rPr>
                <a:t>,</a:t>
              </a:r>
              <a:r>
                <a:rPr lang="ko-KR" altLang="en-US" sz="1200" spc="-150" dirty="0" err="1">
                  <a:solidFill>
                    <a:srgbClr val="393939"/>
                  </a:solidFill>
                </a:rPr>
                <a:t>자수장</a:t>
              </a:r>
              <a:r>
                <a:rPr lang="en-US" altLang="ko-KR" sz="1200" spc="-150" dirty="0">
                  <a:solidFill>
                    <a:srgbClr val="393939"/>
                  </a:solidFill>
                </a:rPr>
                <a:t>,</a:t>
              </a:r>
              <a:r>
                <a:rPr lang="ko-KR" altLang="en-US" sz="1200" spc="-150" dirty="0">
                  <a:solidFill>
                    <a:srgbClr val="393939"/>
                  </a:solidFill>
                </a:rPr>
                <a:t>도예가</a:t>
              </a:r>
              <a:r>
                <a:rPr lang="en-US" altLang="ko-KR" sz="1200" spc="-150" dirty="0">
                  <a:solidFill>
                    <a:srgbClr val="393939"/>
                  </a:solidFill>
                </a:rPr>
                <a:t>,</a:t>
              </a:r>
              <a:r>
                <a:rPr lang="ko-KR" altLang="en-US" sz="1200" spc="-150" dirty="0" err="1">
                  <a:solidFill>
                    <a:srgbClr val="393939"/>
                  </a:solidFill>
                </a:rPr>
                <a:t>캔들공방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161214" y="5481834"/>
              <a:ext cx="159076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크리에이터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030084-401B-4518-A865-7315F9801424}"/>
              </a:ext>
            </a:extLst>
          </p:cNvPr>
          <p:cNvSpPr txBox="1"/>
          <p:nvPr/>
        </p:nvSpPr>
        <p:spPr>
          <a:xfrm>
            <a:off x="410532" y="773647"/>
            <a:ext cx="1149571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effectLst/>
              <a:latin typeface="SF Pro Text"/>
            </a:endParaRPr>
          </a:p>
          <a:p>
            <a:r>
              <a:rPr lang="ko-KR" altLang="en-US" sz="2000" b="1" dirty="0" err="1">
                <a:latin typeface="SF Pro Text"/>
              </a:rPr>
              <a:t>크크펀딩</a:t>
            </a:r>
            <a:r>
              <a:rPr lang="ko-KR" altLang="en-US" dirty="0" err="1">
                <a:latin typeface="SF Pro Text"/>
              </a:rPr>
              <a:t>은</a:t>
            </a:r>
            <a:r>
              <a:rPr lang="ko-KR" altLang="en-US" dirty="0">
                <a:latin typeface="SF Pro Text"/>
              </a:rPr>
              <a:t> </a:t>
            </a:r>
            <a:r>
              <a:rPr lang="ko-KR" altLang="en-US" b="1" dirty="0">
                <a:solidFill>
                  <a:srgbClr val="D9916D"/>
                </a:solidFill>
              </a:rPr>
              <a:t>누구나</a:t>
            </a:r>
            <a:r>
              <a:rPr lang="ko-KR" altLang="en-US" b="0" i="0" dirty="0">
                <a:effectLst/>
                <a:latin typeface="SF Pro Text"/>
              </a:rPr>
              <a:t> 쉽고 빠르고 똑똑하게 마음 속 프로젝트 아이디어를 실현할 수 있도록 플랫폼을 제공하여 </a:t>
            </a:r>
            <a:endParaRPr lang="en-US" altLang="ko-KR" b="0" i="0" dirty="0">
              <a:effectLst/>
              <a:latin typeface="SF Pro Text"/>
            </a:endParaRPr>
          </a:p>
          <a:p>
            <a:r>
              <a:rPr lang="en-US" altLang="ko-KR" dirty="0">
                <a:latin typeface="SF Pro Text"/>
              </a:rPr>
              <a:t> </a:t>
            </a:r>
            <a:r>
              <a:rPr lang="ko-KR" altLang="en-US" dirty="0" err="1">
                <a:latin typeface="SF Pro Text"/>
              </a:rPr>
              <a:t>크리에이터의</a:t>
            </a:r>
            <a:r>
              <a:rPr lang="ko-KR" altLang="en-US" dirty="0">
                <a:latin typeface="SF Pro Text"/>
              </a:rPr>
              <a:t> </a:t>
            </a:r>
            <a:r>
              <a:rPr lang="ko-KR" altLang="en-US" b="0" i="0" dirty="0">
                <a:effectLst/>
                <a:latin typeface="SF Pro Text"/>
              </a:rPr>
              <a:t>독창적인 시도와 회원의 다양성이 </a:t>
            </a:r>
            <a:r>
              <a:rPr lang="ko-KR" altLang="en-US" b="0" i="0" dirty="0" err="1">
                <a:effectLst/>
                <a:latin typeface="SF Pro Text"/>
              </a:rPr>
              <a:t>존중받는</a:t>
            </a:r>
            <a:r>
              <a:rPr lang="ko-KR" altLang="en-US" b="0" i="0" dirty="0">
                <a:effectLst/>
                <a:latin typeface="SF Pro Text"/>
              </a:rPr>
              <a:t> 생태계를 만듭니다</a:t>
            </a:r>
            <a:r>
              <a:rPr lang="en-US" altLang="ko-KR" b="0" i="0" dirty="0">
                <a:effectLst/>
                <a:latin typeface="SF Pro Text"/>
              </a:rPr>
              <a:t>.</a:t>
            </a:r>
          </a:p>
          <a:p>
            <a:endParaRPr lang="en-US" altLang="ko-KR" b="0" i="0" dirty="0">
              <a:effectLst/>
              <a:latin typeface="SF Pro Text"/>
            </a:endParaRPr>
          </a:p>
          <a:p>
            <a:r>
              <a:rPr lang="ko-KR" altLang="en-US" dirty="0">
                <a:latin typeface="SF Pro Text"/>
              </a:rPr>
              <a:t>공방에서 만드는 </a:t>
            </a:r>
            <a:r>
              <a:rPr lang="ko-KR" altLang="en-US" b="1" dirty="0">
                <a:solidFill>
                  <a:srgbClr val="D9916D"/>
                </a:solidFill>
              </a:rPr>
              <a:t>독창적</a:t>
            </a:r>
            <a:r>
              <a:rPr lang="ko-KR" altLang="en-US" dirty="0">
                <a:latin typeface="SF Pro Text"/>
              </a:rPr>
              <a:t>이고 </a:t>
            </a:r>
            <a:r>
              <a:rPr lang="ko-KR" altLang="en-US" b="0" i="0" dirty="0">
                <a:effectLst/>
                <a:latin typeface="SF Pro Text"/>
              </a:rPr>
              <a:t>공예품</a:t>
            </a:r>
            <a:r>
              <a:rPr lang="en-US" altLang="ko-KR" b="0" i="0" dirty="0">
                <a:effectLst/>
                <a:latin typeface="SF Pro Text"/>
              </a:rPr>
              <a:t>(</a:t>
            </a:r>
            <a:r>
              <a:rPr lang="ko-KR" altLang="en-US" b="0" i="0" dirty="0">
                <a:effectLst/>
                <a:latin typeface="SF Pro Text"/>
              </a:rPr>
              <a:t>캔들</a:t>
            </a:r>
            <a:r>
              <a:rPr lang="en-US" altLang="ko-KR" b="0" i="0" dirty="0">
                <a:effectLst/>
                <a:latin typeface="SF Pro Text"/>
              </a:rPr>
              <a:t>,</a:t>
            </a:r>
            <a:r>
              <a:rPr lang="ko-KR" altLang="en-US" b="0" i="0" dirty="0" err="1">
                <a:effectLst/>
                <a:latin typeface="SF Pro Text"/>
              </a:rPr>
              <a:t>조향</a:t>
            </a:r>
            <a:r>
              <a:rPr lang="en-US" altLang="ko-KR" b="0" i="0" dirty="0">
                <a:effectLst/>
                <a:latin typeface="SF Pro Text"/>
              </a:rPr>
              <a:t>,</a:t>
            </a:r>
            <a:r>
              <a:rPr lang="ko-KR" altLang="en-US" b="0" i="0" dirty="0">
                <a:effectLst/>
                <a:latin typeface="SF Pro Text"/>
              </a:rPr>
              <a:t>비누</a:t>
            </a:r>
            <a:r>
              <a:rPr lang="en-US" altLang="ko-KR" b="0" i="0" dirty="0">
                <a:effectLst/>
                <a:latin typeface="SF Pro Text"/>
              </a:rPr>
              <a:t>,</a:t>
            </a:r>
            <a:r>
              <a:rPr lang="ko-KR" altLang="en-US" b="0" i="0" dirty="0">
                <a:effectLst/>
                <a:latin typeface="SF Pro Text"/>
              </a:rPr>
              <a:t>도예</a:t>
            </a:r>
            <a:r>
              <a:rPr lang="en-US" altLang="ko-KR" b="0" i="0" dirty="0">
                <a:effectLst/>
                <a:latin typeface="SF Pro Text"/>
              </a:rPr>
              <a:t>,</a:t>
            </a:r>
            <a:r>
              <a:rPr lang="ko-KR" altLang="en-US" b="0" i="0" dirty="0">
                <a:effectLst/>
                <a:latin typeface="SF Pro Text"/>
              </a:rPr>
              <a:t>섬유</a:t>
            </a:r>
            <a:r>
              <a:rPr lang="en-US" altLang="ko-KR" b="0" i="0" dirty="0">
                <a:effectLst/>
                <a:latin typeface="SF Pro Text"/>
              </a:rPr>
              <a:t>,</a:t>
            </a:r>
            <a:r>
              <a:rPr lang="ko-KR" altLang="en-US" b="0" i="0" dirty="0">
                <a:effectLst/>
                <a:latin typeface="SF Pro Text"/>
              </a:rPr>
              <a:t>자수</a:t>
            </a:r>
            <a:r>
              <a:rPr lang="en-US" altLang="ko-KR" b="0" i="0" dirty="0">
                <a:effectLst/>
                <a:latin typeface="SF Pro Text"/>
              </a:rPr>
              <a:t>)</a:t>
            </a:r>
            <a:r>
              <a:rPr lang="ko-KR" altLang="en-US" b="0" i="0" dirty="0">
                <a:effectLst/>
                <a:latin typeface="SF Pro Text"/>
              </a:rPr>
              <a:t>부터 공예품 만들기 </a:t>
            </a:r>
            <a:r>
              <a:rPr lang="en-US" altLang="ko-KR" b="0" i="0" dirty="0">
                <a:effectLst/>
                <a:latin typeface="SF Pro Text"/>
              </a:rPr>
              <a:t>KIT</a:t>
            </a:r>
            <a:r>
              <a:rPr lang="ko-KR" altLang="en-US" b="0" i="0" dirty="0">
                <a:effectLst/>
                <a:latin typeface="SF Pro Text"/>
              </a:rPr>
              <a:t>까지 </a:t>
            </a:r>
            <a:r>
              <a:rPr lang="ko-KR" altLang="en-US" b="1" dirty="0">
                <a:solidFill>
                  <a:srgbClr val="D9916D"/>
                </a:solidFill>
              </a:rPr>
              <a:t>다양한 </a:t>
            </a:r>
            <a:r>
              <a:rPr lang="ko-KR" altLang="en-US" b="0" i="0" dirty="0">
                <a:effectLst/>
                <a:latin typeface="SF Pro Text"/>
              </a:rPr>
              <a:t>창작물을 구매하면서 전통문화 </a:t>
            </a:r>
            <a:r>
              <a:rPr lang="ko-KR" altLang="en-US" dirty="0">
                <a:latin typeface="SF Pro Text"/>
              </a:rPr>
              <a:t>살리기</a:t>
            </a:r>
            <a:r>
              <a:rPr lang="en-US" altLang="ko-KR" dirty="0">
                <a:latin typeface="SF Pro Text"/>
              </a:rPr>
              <a:t>, </a:t>
            </a:r>
            <a:r>
              <a:rPr lang="ko-KR" altLang="en-US" dirty="0">
                <a:latin typeface="SF Pro Text"/>
              </a:rPr>
              <a:t>환경보호와 같이 </a:t>
            </a:r>
            <a:r>
              <a:rPr lang="ko-KR" altLang="en-US" b="0" i="0" dirty="0" err="1">
                <a:effectLst/>
                <a:latin typeface="SF Pro Text"/>
              </a:rPr>
              <a:t>의미있는</a:t>
            </a:r>
            <a:r>
              <a:rPr lang="ko-KR" altLang="en-US" b="0" i="0" dirty="0">
                <a:effectLst/>
                <a:latin typeface="SF Pro Text"/>
              </a:rPr>
              <a:t> 캠페인에 참여 할 수 있는  </a:t>
            </a:r>
            <a:r>
              <a:rPr lang="ko-KR" altLang="en-US" b="1" dirty="0">
                <a:solidFill>
                  <a:srgbClr val="D9916D"/>
                </a:solidFill>
              </a:rPr>
              <a:t>웹 공방</a:t>
            </a:r>
            <a:r>
              <a:rPr lang="ko-KR" altLang="en-US" dirty="0">
                <a:latin typeface="SF Pro Text"/>
              </a:rPr>
              <a:t>입니다</a:t>
            </a:r>
            <a:r>
              <a:rPr lang="en-US" altLang="ko-KR" dirty="0">
                <a:latin typeface="SF Pro Text"/>
              </a:rPr>
              <a:t>.</a:t>
            </a:r>
            <a:endParaRPr lang="en-US" altLang="ko-KR" b="0" i="0" dirty="0">
              <a:effectLst/>
              <a:latin typeface="SF Pro Text"/>
            </a:endParaRPr>
          </a:p>
          <a:p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04F8DBC-6E06-4831-9B0A-4522C4EB7377}"/>
              </a:ext>
            </a:extLst>
          </p:cNvPr>
          <p:cNvGrpSpPr/>
          <p:nvPr/>
        </p:nvGrpSpPr>
        <p:grpSpPr>
          <a:xfrm>
            <a:off x="4813300" y="4768175"/>
            <a:ext cx="2537011" cy="1701565"/>
            <a:chOff x="631683" y="5516537"/>
            <a:chExt cx="2148252" cy="17015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9E3CEE-2CDA-4598-B2A0-430E1A3A76B9}"/>
                </a:ext>
              </a:extLst>
            </p:cNvPr>
            <p:cNvSpPr txBox="1"/>
            <p:nvPr/>
          </p:nvSpPr>
          <p:spPr>
            <a:xfrm>
              <a:off x="631683" y="5984238"/>
              <a:ext cx="2148252" cy="1233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rgbClr val="393939"/>
                  </a:solidFill>
                </a:rPr>
                <a:t>의미있는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프로젝트에 참여하고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나만 알고 싶은 공예품 구매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393939"/>
                  </a:solidFill>
                </a:rPr>
                <a:t>예</a:t>
              </a:r>
              <a:r>
                <a:rPr lang="en-US" altLang="ko-KR" sz="1100" spc="-150" dirty="0">
                  <a:solidFill>
                    <a:srgbClr val="393939"/>
                  </a:solidFill>
                </a:rPr>
                <a:t>) </a:t>
              </a:r>
              <a:r>
                <a:rPr lang="ko-KR" altLang="en-US" sz="1100" spc="-150" dirty="0">
                  <a:solidFill>
                    <a:srgbClr val="393939"/>
                  </a:solidFill>
                </a:rPr>
                <a:t>전통 양조장과 함께하는 지게미 비누</a:t>
              </a:r>
              <a:endParaRPr lang="en-US" altLang="ko-KR" sz="11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100" spc="-150" dirty="0">
                  <a:solidFill>
                    <a:srgbClr val="393939"/>
                  </a:solidFill>
                </a:rPr>
                <a:t>     </a:t>
              </a:r>
              <a:r>
                <a:rPr lang="ko-KR" altLang="en-US" sz="1100" spc="-150" dirty="0">
                  <a:solidFill>
                    <a:srgbClr val="393939"/>
                  </a:solidFill>
                </a:rPr>
                <a:t>윤동주 시인과 꾸미는 공간</a:t>
              </a:r>
              <a:r>
                <a:rPr lang="en-US" altLang="ko-KR" sz="1100" spc="-150" dirty="0">
                  <a:solidFill>
                    <a:srgbClr val="393939"/>
                  </a:solidFill>
                </a:rPr>
                <a:t>-  </a:t>
              </a:r>
              <a:r>
                <a:rPr lang="ko-KR" altLang="en-US" sz="1100" spc="-150" dirty="0">
                  <a:solidFill>
                    <a:srgbClr val="393939"/>
                  </a:solidFill>
                </a:rPr>
                <a:t>유리컵세트</a:t>
              </a:r>
              <a:r>
                <a:rPr lang="ko-KR" altLang="en-US" sz="1200" spc="-150" dirty="0">
                  <a:solidFill>
                    <a:srgbClr val="393939"/>
                  </a:solidFill>
                </a:rPr>
                <a:t>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1A9A42-1DF0-4570-BA0E-0A99E1000749}"/>
                </a:ext>
              </a:extLst>
            </p:cNvPr>
            <p:cNvSpPr txBox="1"/>
            <p:nvPr/>
          </p:nvSpPr>
          <p:spPr>
            <a:xfrm>
              <a:off x="1367011" y="5516537"/>
              <a:ext cx="677598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회  원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F065E7-70AD-4A77-AFD1-D265DD55C1B3}"/>
              </a:ext>
            </a:extLst>
          </p:cNvPr>
          <p:cNvGrpSpPr/>
          <p:nvPr/>
        </p:nvGrpSpPr>
        <p:grpSpPr>
          <a:xfrm>
            <a:off x="8905010" y="4768175"/>
            <a:ext cx="2537011" cy="1535320"/>
            <a:chOff x="631683" y="5481834"/>
            <a:chExt cx="2887651" cy="153532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08C49B-37EB-41A4-8C5B-0F2CF73D36CC}"/>
                </a:ext>
              </a:extLst>
            </p:cNvPr>
            <p:cNvSpPr txBox="1"/>
            <p:nvPr/>
          </p:nvSpPr>
          <p:spPr>
            <a:xfrm>
              <a:off x="631683" y="5996938"/>
              <a:ext cx="288765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초기비용이나 재고 부담 없이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rgbClr val="393939"/>
                  </a:solidFill>
                </a:rPr>
                <a:t>펀딩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성공 후 제작에 돌입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F90219-EFE8-45A3-AA6C-D1E67A05C545}"/>
                </a:ext>
              </a:extLst>
            </p:cNvPr>
            <p:cNvSpPr txBox="1"/>
            <p:nvPr/>
          </p:nvSpPr>
          <p:spPr>
            <a:xfrm>
              <a:off x="1001263" y="5481834"/>
              <a:ext cx="1910673" cy="49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크라우드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펀딩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48B12FF3-E19E-4F90-BC83-A81E29BE625C}"/>
              </a:ext>
            </a:extLst>
          </p:cNvPr>
          <p:cNvSpPr/>
          <p:nvPr/>
        </p:nvSpPr>
        <p:spPr>
          <a:xfrm>
            <a:off x="5039518" y="2671666"/>
            <a:ext cx="2112966" cy="2092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04F958-669E-4857-9356-2BFB42512332}"/>
              </a:ext>
            </a:extLst>
          </p:cNvPr>
          <p:cNvSpPr/>
          <p:nvPr/>
        </p:nvSpPr>
        <p:spPr>
          <a:xfrm>
            <a:off x="9041137" y="2671666"/>
            <a:ext cx="2112966" cy="2092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연결">
            <a:extLst>
              <a:ext uri="{FF2B5EF4-FFF2-40B4-BE49-F238E27FC236}">
                <a16:creationId xmlns:a16="http://schemas.microsoft.com/office/drawing/2014/main" id="{A281331A-0E8E-4349-8EC4-931C7B73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4468" y="2946051"/>
            <a:ext cx="1526304" cy="1526304"/>
          </a:xfrm>
          <a:prstGeom prst="rect">
            <a:avLst/>
          </a:prstGeom>
        </p:spPr>
      </p:pic>
      <p:pic>
        <p:nvPicPr>
          <p:cNvPr id="29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342" y="2880138"/>
            <a:ext cx="1647721" cy="1647721"/>
          </a:xfrm>
          <a:prstGeom prst="rect">
            <a:avLst/>
          </a:prstGeom>
        </p:spPr>
      </p:pic>
      <p:pic>
        <p:nvPicPr>
          <p:cNvPr id="9" name="그림 8" descr="무기, 금속제무기, 발사체이(가) 표시된 사진&#10;&#10;자동 생성된 설명">
            <a:extLst>
              <a:ext uri="{FF2B5EF4-FFF2-40B4-BE49-F238E27FC236}">
                <a16:creationId xmlns:a16="http://schemas.microsoft.com/office/drawing/2014/main" id="{9C96EDB7-3897-4167-A585-B88840D71E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00" y="3154587"/>
            <a:ext cx="1288400" cy="1288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912744-3DE3-44A1-BC9F-6B3F6F92B4CE}"/>
              </a:ext>
            </a:extLst>
          </p:cNvPr>
          <p:cNvSpPr txBox="1"/>
          <p:nvPr/>
        </p:nvSpPr>
        <p:spPr>
          <a:xfrm>
            <a:off x="335025" y="190816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C1578B-9E3F-4264-9F5D-50D629C34034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6B6141-36ED-472F-8345-2D39E981D4CD}"/>
              </a:ext>
            </a:extLst>
          </p:cNvPr>
          <p:cNvSpPr txBox="1"/>
          <p:nvPr/>
        </p:nvSpPr>
        <p:spPr>
          <a:xfrm>
            <a:off x="335025" y="127316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B81F20-342B-487D-B687-D3F242A550F5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313860" y="1229550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242906" y="1229550"/>
            <a:ext cx="2023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243665" y="1229550"/>
            <a:ext cx="120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9565967" y="1229550"/>
            <a:ext cx="154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10BB3-F483-4442-ADB1-39876B844D0B}"/>
              </a:ext>
            </a:extLst>
          </p:cNvPr>
          <p:cNvSpPr/>
          <p:nvPr/>
        </p:nvSpPr>
        <p:spPr>
          <a:xfrm>
            <a:off x="260368" y="1664156"/>
            <a:ext cx="2736000" cy="44288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E57434-89CD-40FB-849B-0582EE97AFC0}"/>
              </a:ext>
            </a:extLst>
          </p:cNvPr>
          <p:cNvSpPr/>
          <p:nvPr/>
        </p:nvSpPr>
        <p:spPr>
          <a:xfrm>
            <a:off x="3266874" y="1664155"/>
            <a:ext cx="2736000" cy="44288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A88199-A2CF-449C-B616-62B4577F7725}"/>
              </a:ext>
            </a:extLst>
          </p:cNvPr>
          <p:cNvSpPr/>
          <p:nvPr/>
        </p:nvSpPr>
        <p:spPr>
          <a:xfrm>
            <a:off x="6273379" y="1664154"/>
            <a:ext cx="2901949" cy="442884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A67C17-9054-4D51-817B-6F9029384189}"/>
              </a:ext>
            </a:extLst>
          </p:cNvPr>
          <p:cNvSpPr/>
          <p:nvPr/>
        </p:nvSpPr>
        <p:spPr>
          <a:xfrm>
            <a:off x="9527868" y="1625023"/>
            <a:ext cx="2488018" cy="442884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1629FFA-CA7D-4CED-B15F-70BCA0739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4" y="1473786"/>
            <a:ext cx="1369672" cy="1369672"/>
          </a:xfrm>
          <a:prstGeom prst="rect">
            <a:avLst/>
          </a:prstGeom>
        </p:spPr>
      </p:pic>
      <p:pic>
        <p:nvPicPr>
          <p:cNvPr id="44" name="그림 43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2E242AC3-A105-4D97-9716-7A2966D4A8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" y="3394773"/>
            <a:ext cx="1712883" cy="11792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BEAD2C2-E311-41BC-93F9-B77032D8A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4" y="2657985"/>
            <a:ext cx="1720402" cy="903211"/>
          </a:xfrm>
          <a:prstGeom prst="rect">
            <a:avLst/>
          </a:prstGeom>
        </p:spPr>
      </p:pic>
      <p:pic>
        <p:nvPicPr>
          <p:cNvPr id="50" name="그림 49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0BC29CCD-5628-4A99-A026-5DAE31268C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07" y="1739643"/>
            <a:ext cx="2488018" cy="9424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320E4A6-3CF0-41D7-AEAA-847FCE9E95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b="31392"/>
          <a:stretch/>
        </p:blipFill>
        <p:spPr>
          <a:xfrm>
            <a:off x="3646774" y="2913274"/>
            <a:ext cx="1992284" cy="69075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994FEC7-5772-497E-8343-F1EECA8F2BA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32" y="3592901"/>
            <a:ext cx="1741568" cy="83292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37D8518-36CC-4206-8AE9-F6EAAB48C44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32" y="5146555"/>
            <a:ext cx="1741568" cy="870784"/>
          </a:xfrm>
          <a:prstGeom prst="rect">
            <a:avLst/>
          </a:prstGeom>
        </p:spPr>
      </p:pic>
      <p:pic>
        <p:nvPicPr>
          <p:cNvPr id="68" name="그림 6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9C0A47B-F2D5-4EF2-AA3F-39DF5F92E08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81" y="4458365"/>
            <a:ext cx="1469871" cy="70507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921F6A7-87B5-412A-AB29-F4211DE52A8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4" y="5416471"/>
            <a:ext cx="2053306" cy="483035"/>
          </a:xfrm>
          <a:prstGeom prst="rect">
            <a:avLst/>
          </a:prstGeom>
        </p:spPr>
      </p:pic>
      <p:pic>
        <p:nvPicPr>
          <p:cNvPr id="72" name="그림 71" descr="텍스트이(가) 표시된 사진&#10;&#10;자동 생성된 설명">
            <a:extLst>
              <a:ext uri="{FF2B5EF4-FFF2-40B4-BE49-F238E27FC236}">
                <a16:creationId xmlns:a16="http://schemas.microsoft.com/office/drawing/2014/main" id="{34BDD22D-E934-4DE2-BC90-9BD292A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4" y="4703697"/>
            <a:ext cx="2244156" cy="56424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D0DF58A-1419-4582-9AE5-0B1A86BA2F63}"/>
              </a:ext>
            </a:extLst>
          </p:cNvPr>
          <p:cNvSpPr txBox="1"/>
          <p:nvPr/>
        </p:nvSpPr>
        <p:spPr>
          <a:xfrm>
            <a:off x="1470432" y="3684479"/>
            <a:ext cx="1898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Apache Tomcat</a:t>
            </a:r>
            <a:r>
              <a:rPr lang="en-US" altLang="ko-KR" b="1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®</a:t>
            </a:r>
            <a:endParaRPr lang="en-US" altLang="ko-KR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84" name="그림 8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9BA8F41-BA8A-433E-BC0B-F70DC3FA371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86" y="5640609"/>
            <a:ext cx="2366354" cy="30997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DC51311-A37E-4DDD-99AF-E973379D09A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83" y="5098068"/>
            <a:ext cx="2116017" cy="30997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ADF069A-7E46-4531-A302-D205157AD6E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693" y="4155264"/>
            <a:ext cx="1949117" cy="711713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303567E0-027A-4781-918F-2B98C8C00D3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9065" y="1955406"/>
            <a:ext cx="2654197" cy="417845"/>
          </a:xfrm>
          <a:prstGeom prst="rect">
            <a:avLst/>
          </a:prstGeom>
        </p:spPr>
      </p:pic>
      <p:pic>
        <p:nvPicPr>
          <p:cNvPr id="92" name="그림 91" descr="텍스트이(가) 표시된 사진&#10;&#10;자동 생성된 설명">
            <a:extLst>
              <a:ext uri="{FF2B5EF4-FFF2-40B4-BE49-F238E27FC236}">
                <a16:creationId xmlns:a16="http://schemas.microsoft.com/office/drawing/2014/main" id="{AD116FC3-9F9D-4F72-A320-3E024863393A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59" y="2556881"/>
            <a:ext cx="2517809" cy="67917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1FF910F-7634-47C7-A23A-36BEEA888A1A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83" y="2322906"/>
            <a:ext cx="1989837" cy="795935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7252CFAE-C3F9-4BCD-A033-8559962AC70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83" y="3665634"/>
            <a:ext cx="1758381" cy="5082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500BAF-71F5-4BE6-8E28-3107D462328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030" y="3367182"/>
            <a:ext cx="794833" cy="6245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2E92C8-0A53-4E7F-AB6A-A1175B085C5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545" y="3579886"/>
            <a:ext cx="1674129" cy="3492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0C2F1B-E27D-4DB6-A007-8FDF0168D7DE}"/>
              </a:ext>
            </a:extLst>
          </p:cNvPr>
          <p:cNvSpPr txBox="1"/>
          <p:nvPr/>
        </p:nvSpPr>
        <p:spPr>
          <a:xfrm>
            <a:off x="335025" y="127316"/>
            <a:ext cx="2279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 </a:t>
            </a:r>
            <a:r>
              <a:rPr lang="ko-KR" altLang="en-US" sz="3600" spc="-300" dirty="0">
                <a:solidFill>
                  <a:schemeClr val="bg1"/>
                </a:solidFill>
              </a:rPr>
              <a:t>개발환경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BFC59DA-C5EC-4C85-B917-D30D34BD219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413" y="4720709"/>
            <a:ext cx="2046024" cy="6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6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153925"/>
              </p:ext>
            </p:extLst>
          </p:nvPr>
        </p:nvGraphicFramePr>
        <p:xfrm>
          <a:off x="361950" y="965349"/>
          <a:ext cx="11385550" cy="5783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948">
                  <a:extLst>
                    <a:ext uri="{9D8B030D-6E8A-4147-A177-3AD203B41FA5}">
                      <a16:colId xmlns:a16="http://schemas.microsoft.com/office/drawing/2014/main" val="3698418886"/>
                    </a:ext>
                  </a:extLst>
                </a:gridCol>
                <a:gridCol w="2962602">
                  <a:extLst>
                    <a:ext uri="{9D8B030D-6E8A-4147-A177-3AD203B41FA5}">
                      <a16:colId xmlns:a16="http://schemas.microsoft.com/office/drawing/2014/main" val="176866686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61038675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66843770"/>
                    </a:ext>
                  </a:extLst>
                </a:gridCol>
                <a:gridCol w="25218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52185">
                  <a:extLst>
                    <a:ext uri="{9D8B030D-6E8A-4147-A177-3AD203B41FA5}">
                      <a16:colId xmlns:a16="http://schemas.microsoft.com/office/drawing/2014/main" val="1484715270"/>
                    </a:ext>
                  </a:extLst>
                </a:gridCol>
                <a:gridCol w="252186">
                  <a:extLst>
                    <a:ext uri="{9D8B030D-6E8A-4147-A177-3AD203B41FA5}">
                      <a16:colId xmlns:a16="http://schemas.microsoft.com/office/drawing/2014/main" val="1092431551"/>
                    </a:ext>
                  </a:extLst>
                </a:gridCol>
                <a:gridCol w="252186">
                  <a:extLst>
                    <a:ext uri="{9D8B030D-6E8A-4147-A177-3AD203B41FA5}">
                      <a16:colId xmlns:a16="http://schemas.microsoft.com/office/drawing/2014/main" val="1277293264"/>
                    </a:ext>
                  </a:extLst>
                </a:gridCol>
                <a:gridCol w="252186">
                  <a:extLst>
                    <a:ext uri="{9D8B030D-6E8A-4147-A177-3AD203B41FA5}">
                      <a16:colId xmlns:a16="http://schemas.microsoft.com/office/drawing/2014/main" val="64391825"/>
                    </a:ext>
                  </a:extLst>
                </a:gridCol>
                <a:gridCol w="252185">
                  <a:extLst>
                    <a:ext uri="{9D8B030D-6E8A-4147-A177-3AD203B41FA5}">
                      <a16:colId xmlns:a16="http://schemas.microsoft.com/office/drawing/2014/main" val="710219027"/>
                    </a:ext>
                  </a:extLst>
                </a:gridCol>
                <a:gridCol w="252186">
                  <a:extLst>
                    <a:ext uri="{9D8B030D-6E8A-4147-A177-3AD203B41FA5}">
                      <a16:colId xmlns:a16="http://schemas.microsoft.com/office/drawing/2014/main" val="1084793348"/>
                    </a:ext>
                  </a:extLst>
                </a:gridCol>
                <a:gridCol w="28711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87110">
                  <a:extLst>
                    <a:ext uri="{9D8B030D-6E8A-4147-A177-3AD203B41FA5}">
                      <a16:colId xmlns:a16="http://schemas.microsoft.com/office/drawing/2014/main" val="2618460212"/>
                    </a:ext>
                  </a:extLst>
                </a:gridCol>
                <a:gridCol w="287111">
                  <a:extLst>
                    <a:ext uri="{9D8B030D-6E8A-4147-A177-3AD203B41FA5}">
                      <a16:colId xmlns:a16="http://schemas.microsoft.com/office/drawing/2014/main" val="2320258302"/>
                    </a:ext>
                  </a:extLst>
                </a:gridCol>
                <a:gridCol w="287111">
                  <a:extLst>
                    <a:ext uri="{9D8B030D-6E8A-4147-A177-3AD203B41FA5}">
                      <a16:colId xmlns:a16="http://schemas.microsoft.com/office/drawing/2014/main" val="2452269601"/>
                    </a:ext>
                  </a:extLst>
                </a:gridCol>
                <a:gridCol w="287111">
                  <a:extLst>
                    <a:ext uri="{9D8B030D-6E8A-4147-A177-3AD203B41FA5}">
                      <a16:colId xmlns:a16="http://schemas.microsoft.com/office/drawing/2014/main" val="2388266768"/>
                    </a:ext>
                  </a:extLst>
                </a:gridCol>
                <a:gridCol w="287110">
                  <a:extLst>
                    <a:ext uri="{9D8B030D-6E8A-4147-A177-3AD203B41FA5}">
                      <a16:colId xmlns:a16="http://schemas.microsoft.com/office/drawing/2014/main" val="208633184"/>
                    </a:ext>
                  </a:extLst>
                </a:gridCol>
                <a:gridCol w="287111">
                  <a:extLst>
                    <a:ext uri="{9D8B030D-6E8A-4147-A177-3AD203B41FA5}">
                      <a16:colId xmlns:a16="http://schemas.microsoft.com/office/drawing/2014/main" val="294069705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166246477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6541942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156190298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89630532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68373517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3829060959"/>
                    </a:ext>
                  </a:extLst>
                </a:gridCol>
              </a:tblGrid>
              <a:tr h="44150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세부활동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415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착수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 구성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주제선정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일정협의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역할분담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28363"/>
                  </a:ext>
                </a:extLst>
              </a:tr>
              <a:tr h="48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분석 및 계획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 요구사항 및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415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DB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 및 </a:t>
                      </a:r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SQL 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71701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클래스설계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568512"/>
                  </a:ext>
                </a:extLst>
              </a:tr>
              <a:tr h="4415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및 기능구현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구축 및 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개발환경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Front-End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24754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Back-End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71696"/>
                  </a:ext>
                </a:extLst>
              </a:tr>
              <a:tr h="441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단위테스트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228783"/>
                  </a:ext>
                </a:extLst>
              </a:tr>
              <a:tr h="441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테스트 및 배포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종합 테스트 및 서버에 배포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253691"/>
                  </a:ext>
                </a:extLst>
              </a:tr>
            </a:tbl>
          </a:graphicData>
        </a:graphic>
      </p:graphicFrame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13DC1469-CAB9-46F2-BFAB-A4B2BEC72967}"/>
              </a:ext>
            </a:extLst>
          </p:cNvPr>
          <p:cNvSpPr/>
          <p:nvPr/>
        </p:nvSpPr>
        <p:spPr>
          <a:xfrm>
            <a:off x="5145905" y="1451331"/>
            <a:ext cx="696095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B0F4154B-1C2A-488F-99D8-5AC01014916D}"/>
              </a:ext>
            </a:extLst>
          </p:cNvPr>
          <p:cNvSpPr/>
          <p:nvPr/>
        </p:nvSpPr>
        <p:spPr>
          <a:xfrm>
            <a:off x="6663365" y="2878088"/>
            <a:ext cx="808075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241DC117-99CC-4A3B-B8C5-05427A76D4AC}"/>
              </a:ext>
            </a:extLst>
          </p:cNvPr>
          <p:cNvSpPr/>
          <p:nvPr/>
        </p:nvSpPr>
        <p:spPr>
          <a:xfrm>
            <a:off x="6177280" y="2396603"/>
            <a:ext cx="769620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C61D5D11-3416-4731-92E8-B3D3D3B73043}"/>
              </a:ext>
            </a:extLst>
          </p:cNvPr>
          <p:cNvSpPr/>
          <p:nvPr/>
        </p:nvSpPr>
        <p:spPr>
          <a:xfrm>
            <a:off x="5476576" y="1926680"/>
            <a:ext cx="693084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6873D76B-49E0-446A-96B2-B890A932D543}"/>
              </a:ext>
            </a:extLst>
          </p:cNvPr>
          <p:cNvSpPr/>
          <p:nvPr/>
        </p:nvSpPr>
        <p:spPr>
          <a:xfrm>
            <a:off x="7177716" y="3289037"/>
            <a:ext cx="1051559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FA324BE6-D689-4602-9F39-755B46EEBDD3}"/>
              </a:ext>
            </a:extLst>
          </p:cNvPr>
          <p:cNvSpPr/>
          <p:nvPr/>
        </p:nvSpPr>
        <p:spPr>
          <a:xfrm>
            <a:off x="7680636" y="3750844"/>
            <a:ext cx="805504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1D7C7BA-1472-4F56-A477-BFF59A34DDAA}"/>
              </a:ext>
            </a:extLst>
          </p:cNvPr>
          <p:cNvSpPr/>
          <p:nvPr/>
        </p:nvSpPr>
        <p:spPr>
          <a:xfrm>
            <a:off x="7929881" y="4223284"/>
            <a:ext cx="556259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FBD1A3C8-D332-474C-ABBD-DA654BAF2E43}"/>
              </a:ext>
            </a:extLst>
          </p:cNvPr>
          <p:cNvSpPr/>
          <p:nvPr/>
        </p:nvSpPr>
        <p:spPr>
          <a:xfrm>
            <a:off x="7929880" y="4623600"/>
            <a:ext cx="853979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899DE127-826A-4D2A-8AC3-C81CA858E559}"/>
              </a:ext>
            </a:extLst>
          </p:cNvPr>
          <p:cNvSpPr/>
          <p:nvPr/>
        </p:nvSpPr>
        <p:spPr>
          <a:xfrm>
            <a:off x="8229276" y="5065398"/>
            <a:ext cx="1123949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32169E8B-EB84-4662-A015-74075B2F3D99}"/>
              </a:ext>
            </a:extLst>
          </p:cNvPr>
          <p:cNvSpPr/>
          <p:nvPr/>
        </p:nvSpPr>
        <p:spPr>
          <a:xfrm>
            <a:off x="8783860" y="5507196"/>
            <a:ext cx="2688648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72C42624-CEB2-48D4-8246-32242779C31B}"/>
              </a:ext>
            </a:extLst>
          </p:cNvPr>
          <p:cNvSpPr/>
          <p:nvPr/>
        </p:nvSpPr>
        <p:spPr>
          <a:xfrm>
            <a:off x="9353226" y="5948994"/>
            <a:ext cx="2394274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567740AA-B74C-451A-ABAD-D422F95F5AE2}"/>
              </a:ext>
            </a:extLst>
          </p:cNvPr>
          <p:cNvSpPr/>
          <p:nvPr/>
        </p:nvSpPr>
        <p:spPr>
          <a:xfrm>
            <a:off x="10955019" y="6390792"/>
            <a:ext cx="792479" cy="291960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30B156-0D15-4AA5-B455-2297BF2B98E7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EDB450-CF30-44FD-AE12-0DE1A01AB6D0}"/>
              </a:ext>
            </a:extLst>
          </p:cNvPr>
          <p:cNvSpPr txBox="1"/>
          <p:nvPr/>
        </p:nvSpPr>
        <p:spPr>
          <a:xfrm>
            <a:off x="132080" y="206205"/>
            <a:ext cx="80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Part 1,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95BDB-945F-49A7-9CC8-DB07EE467F22}"/>
              </a:ext>
            </a:extLst>
          </p:cNvPr>
          <p:cNvSpPr txBox="1"/>
          <p:nvPr/>
        </p:nvSpPr>
        <p:spPr>
          <a:xfrm>
            <a:off x="875104" y="146212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2B814-8E01-4E90-ADAF-FD016EAFA53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80000"/>
              </a:lnSpc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5F495-55B2-49DC-B097-BF751F1D5824}"/>
              </a:ext>
            </a:extLst>
          </p:cNvPr>
          <p:cNvSpPr txBox="1"/>
          <p:nvPr/>
        </p:nvSpPr>
        <p:spPr>
          <a:xfrm>
            <a:off x="847526" y="2106080"/>
            <a:ext cx="4680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Ⅱ.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프로젝트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7364DE-3E76-4FD9-9CF1-B12F4C9BF738}"/>
              </a:ext>
            </a:extLst>
          </p:cNvPr>
          <p:cNvCxnSpPr>
            <a:cxnSpLocks/>
          </p:cNvCxnSpPr>
          <p:nvPr/>
        </p:nvCxnSpPr>
        <p:spPr>
          <a:xfrm>
            <a:off x="904240" y="193389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CC4060-3926-4627-AB69-C5DC11D8FF25}"/>
              </a:ext>
            </a:extLst>
          </p:cNvPr>
          <p:cNvCxnSpPr>
            <a:cxnSpLocks/>
          </p:cNvCxnSpPr>
          <p:nvPr/>
        </p:nvCxnSpPr>
        <p:spPr>
          <a:xfrm>
            <a:off x="904240" y="3122617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D0DBCA-54C1-4079-823C-2411ACA502C2}"/>
              </a:ext>
            </a:extLst>
          </p:cNvPr>
          <p:cNvSpPr txBox="1"/>
          <p:nvPr/>
        </p:nvSpPr>
        <p:spPr>
          <a:xfrm>
            <a:off x="1460447" y="3608383"/>
            <a:ext cx="4197404" cy="277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1.DB</a:t>
            </a:r>
            <a:r>
              <a:rPr lang="ko-KR" altLang="en-US" sz="2000" dirty="0">
                <a:solidFill>
                  <a:schemeClr val="bg1"/>
                </a:solidFill>
              </a:rPr>
              <a:t>설계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화면 구성 및 역할분담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3.</a:t>
            </a:r>
            <a:r>
              <a:rPr lang="ko-KR" altLang="en-US" sz="2000" dirty="0" err="1">
                <a:solidFill>
                  <a:schemeClr val="bg1"/>
                </a:solidFill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</a:rPr>
              <a:t> 다이어그램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>
                <a:solidFill>
                  <a:schemeClr val="bg1"/>
                </a:solidFill>
              </a:rPr>
              <a:t>기능정의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5.REST API </a:t>
            </a:r>
            <a:r>
              <a:rPr lang="ko-KR" altLang="en-US" sz="2000" dirty="0">
                <a:solidFill>
                  <a:schemeClr val="bg1"/>
                </a:solidFill>
              </a:rPr>
              <a:t>설계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25B7D-7183-4E2C-B10D-C4932F3F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30" y="941821"/>
            <a:ext cx="7611746" cy="58325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0BCC90-777E-4AAB-A253-A29B059BB917}"/>
              </a:ext>
            </a:extLst>
          </p:cNvPr>
          <p:cNvSpPr/>
          <p:nvPr/>
        </p:nvSpPr>
        <p:spPr>
          <a:xfrm>
            <a:off x="0" y="0"/>
            <a:ext cx="12192000" cy="84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9CB79-0DCF-44A9-9AD9-9E899FDD4A04}"/>
              </a:ext>
            </a:extLst>
          </p:cNvPr>
          <p:cNvSpPr txBox="1"/>
          <p:nvPr/>
        </p:nvSpPr>
        <p:spPr>
          <a:xfrm>
            <a:off x="335025" y="12731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 DB</a:t>
            </a:r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57119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6391</Words>
  <Application>Microsoft Office PowerPoint</Application>
  <PresentationFormat>와이드스크린</PresentationFormat>
  <Paragraphs>1354</Paragraphs>
  <Slides>36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CONSOLAS,한컴돋움</vt:lpstr>
      <vt:lpstr>SF Pro Text</vt:lpstr>
      <vt:lpstr>나눔스퀘어 ExtraBold</vt:lpstr>
      <vt:lpstr>나눔스퀘어 Light</vt:lpstr>
      <vt:lpstr>맑은 고딕</vt:lpstr>
      <vt:lpstr>함초롬돋움</vt:lpstr>
      <vt:lpstr>함초롬바탕</vt:lpstr>
      <vt:lpstr>Arial</vt:lpstr>
      <vt:lpstr>Open Sans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태일</cp:lastModifiedBy>
  <cp:revision>360</cp:revision>
  <dcterms:created xsi:type="dcterms:W3CDTF">2020-09-07T02:34:06Z</dcterms:created>
  <dcterms:modified xsi:type="dcterms:W3CDTF">2021-09-07T00:59:45Z</dcterms:modified>
</cp:coreProperties>
</file>